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4" r:id="rId1"/>
  </p:sldMasterIdLst>
  <p:sldIdLst>
    <p:sldId id="256" r:id="rId2"/>
    <p:sldId id="260" r:id="rId3"/>
    <p:sldId id="261" r:id="rId4"/>
    <p:sldId id="259" r:id="rId5"/>
    <p:sldId id="258" r:id="rId6"/>
    <p:sldId id="264" r:id="rId7"/>
    <p:sldId id="262" r:id="rId8"/>
    <p:sldId id="266" r:id="rId9"/>
    <p:sldId id="26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53" autoAdjust="0"/>
    <p:restoredTop sz="94660"/>
  </p:normalViewPr>
  <p:slideViewPr>
    <p:cSldViewPr snapToGrid="0">
      <p:cViewPr varScale="1">
        <p:scale>
          <a:sx n="74" d="100"/>
          <a:sy n="74" d="100"/>
        </p:scale>
        <p:origin x="58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png>
</file>

<file path=ppt/media/image11.png>
</file>

<file path=ppt/media/image2.png>
</file>

<file path=ppt/media/image3.jpg>
</file>

<file path=ppt/media/image4.jp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A3B911F-7F20-4309-B46C-0D9DA5E68B1B}" type="datetimeFigureOut">
              <a:rPr lang="en-US" smtClean="0"/>
              <a:t>12/18/2017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3559B0-C6F4-4743-BC9A-1683DAADFCB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192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3B911F-7F20-4309-B46C-0D9DA5E68B1B}" type="datetimeFigureOut">
              <a:rPr lang="en-US" smtClean="0"/>
              <a:t>12/18/2017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3559B0-C6F4-4743-BC9A-1683DAADFCBB}" type="slidenum">
              <a:rPr lang="en-US" smtClean="0"/>
              <a:t>‹#›</a:t>
            </a:fld>
            <a:endParaRPr lang="en-US"/>
          </a:p>
        </p:txBody>
      </p:sp>
    </p:spTree>
    <p:extLst>
      <p:ext uri="{BB962C8B-B14F-4D97-AF65-F5344CB8AC3E}">
        <p14:creationId xmlns:p14="http://schemas.microsoft.com/office/powerpoint/2010/main" val="3905108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3B911F-7F20-4309-B46C-0D9DA5E68B1B}" type="datetimeFigureOut">
              <a:rPr lang="en-US" smtClean="0"/>
              <a:t>12/18/2017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3559B0-C6F4-4743-BC9A-1683DAADFCBB}" type="slidenum">
              <a:rPr lang="en-US" smtClean="0"/>
              <a:t>‹#›</a:t>
            </a:fld>
            <a:endParaRPr lang="en-US"/>
          </a:p>
        </p:txBody>
      </p:sp>
    </p:spTree>
    <p:extLst>
      <p:ext uri="{BB962C8B-B14F-4D97-AF65-F5344CB8AC3E}">
        <p14:creationId xmlns:p14="http://schemas.microsoft.com/office/powerpoint/2010/main" val="3057661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3B911F-7F20-4309-B46C-0D9DA5E68B1B}" type="datetimeFigureOut">
              <a:rPr lang="en-US" smtClean="0"/>
              <a:t>12/18/2017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3559B0-C6F4-4743-BC9A-1683DAADFCBB}" type="slidenum">
              <a:rPr lang="en-US" smtClean="0"/>
              <a:t>‹#›</a:t>
            </a:fld>
            <a:endParaRPr lang="en-US"/>
          </a:p>
        </p:txBody>
      </p:sp>
    </p:spTree>
    <p:extLst>
      <p:ext uri="{BB962C8B-B14F-4D97-AF65-F5344CB8AC3E}">
        <p14:creationId xmlns:p14="http://schemas.microsoft.com/office/powerpoint/2010/main" val="12076497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A3B911F-7F20-4309-B46C-0D9DA5E68B1B}" type="datetimeFigureOut">
              <a:rPr lang="en-US" smtClean="0"/>
              <a:t>12/18/2017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3559B0-C6F4-4743-BC9A-1683DAADFCB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27187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A3B911F-7F20-4309-B46C-0D9DA5E68B1B}" type="datetimeFigureOut">
              <a:rPr lang="en-US" smtClean="0"/>
              <a:t>12/18/2017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3559B0-C6F4-4743-BC9A-1683DAADFCBB}" type="slidenum">
              <a:rPr lang="en-US" smtClean="0"/>
              <a:t>‹#›</a:t>
            </a:fld>
            <a:endParaRPr lang="en-US"/>
          </a:p>
        </p:txBody>
      </p:sp>
    </p:spTree>
    <p:extLst>
      <p:ext uri="{BB962C8B-B14F-4D97-AF65-F5344CB8AC3E}">
        <p14:creationId xmlns:p14="http://schemas.microsoft.com/office/powerpoint/2010/main" val="2904298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A3B911F-7F20-4309-B46C-0D9DA5E68B1B}" type="datetimeFigureOut">
              <a:rPr lang="en-US" smtClean="0"/>
              <a:t>12/18/2017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33559B0-C6F4-4743-BC9A-1683DAADFCBB}" type="slidenum">
              <a:rPr lang="en-US" smtClean="0"/>
              <a:t>‹#›</a:t>
            </a:fld>
            <a:endParaRPr lang="en-US"/>
          </a:p>
        </p:txBody>
      </p:sp>
    </p:spTree>
    <p:extLst>
      <p:ext uri="{BB962C8B-B14F-4D97-AF65-F5344CB8AC3E}">
        <p14:creationId xmlns:p14="http://schemas.microsoft.com/office/powerpoint/2010/main" val="979593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A3B911F-7F20-4309-B46C-0D9DA5E68B1B}" type="datetimeFigureOut">
              <a:rPr lang="en-US" smtClean="0"/>
              <a:t>12/18/2017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33559B0-C6F4-4743-BC9A-1683DAADFCBB}" type="slidenum">
              <a:rPr lang="en-US" smtClean="0"/>
              <a:t>‹#›</a:t>
            </a:fld>
            <a:endParaRPr lang="en-US"/>
          </a:p>
        </p:txBody>
      </p:sp>
    </p:spTree>
    <p:extLst>
      <p:ext uri="{BB962C8B-B14F-4D97-AF65-F5344CB8AC3E}">
        <p14:creationId xmlns:p14="http://schemas.microsoft.com/office/powerpoint/2010/main" val="9606991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A3B911F-7F20-4309-B46C-0D9DA5E68B1B}" type="datetimeFigureOut">
              <a:rPr lang="en-US" smtClean="0"/>
              <a:t>12/18/2017</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133559B0-C6F4-4743-BC9A-1683DAADFCBB}" type="slidenum">
              <a:rPr lang="en-US" smtClean="0"/>
              <a:t>‹#›</a:t>
            </a:fld>
            <a:endParaRPr lang="en-US"/>
          </a:p>
        </p:txBody>
      </p:sp>
    </p:spTree>
    <p:extLst>
      <p:ext uri="{BB962C8B-B14F-4D97-AF65-F5344CB8AC3E}">
        <p14:creationId xmlns:p14="http://schemas.microsoft.com/office/powerpoint/2010/main" val="2025465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A3B911F-7F20-4309-B46C-0D9DA5E68B1B}" type="datetimeFigureOut">
              <a:rPr lang="en-US" smtClean="0"/>
              <a:t>12/18/2017</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33559B0-C6F4-4743-BC9A-1683DAADFCBB}" type="slidenum">
              <a:rPr lang="en-US" smtClean="0"/>
              <a:t>‹#›</a:t>
            </a:fld>
            <a:endParaRPr lang="en-US"/>
          </a:p>
        </p:txBody>
      </p:sp>
    </p:spTree>
    <p:extLst>
      <p:ext uri="{BB962C8B-B14F-4D97-AF65-F5344CB8AC3E}">
        <p14:creationId xmlns:p14="http://schemas.microsoft.com/office/powerpoint/2010/main" val="1434054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3B911F-7F20-4309-B46C-0D9DA5E68B1B}" type="datetimeFigureOut">
              <a:rPr lang="en-US" smtClean="0"/>
              <a:t>12/18/2017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3559B0-C6F4-4743-BC9A-1683DAADFCBB}" type="slidenum">
              <a:rPr lang="en-US" smtClean="0"/>
              <a:t>‹#›</a:t>
            </a:fld>
            <a:endParaRPr lang="en-US"/>
          </a:p>
        </p:txBody>
      </p:sp>
    </p:spTree>
    <p:extLst>
      <p:ext uri="{BB962C8B-B14F-4D97-AF65-F5344CB8AC3E}">
        <p14:creationId xmlns:p14="http://schemas.microsoft.com/office/powerpoint/2010/main" val="26117913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A3B911F-7F20-4309-B46C-0D9DA5E68B1B}" type="datetimeFigureOut">
              <a:rPr lang="en-US" smtClean="0"/>
              <a:t>12/18/2017</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33559B0-C6F4-4743-BC9A-1683DAADFCBB}"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0243555"/>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jp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hyperlink" Target="https://github.com/meta-toolkit/meta/releases" TargetMode="External"/><Relationship Id="rId4" Type="http://schemas.openxmlformats.org/officeDocument/2006/relationships/hyperlink" Target="https://www.occ.treas.gov/news-issuances/news-releases/2013/nr-ia-2013-186b.pdf" TargetMode="Externa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11.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4704" y="1534487"/>
            <a:ext cx="10676586" cy="2387600"/>
          </a:xfrm>
        </p:spPr>
        <p:txBody>
          <a:bodyPr>
            <a:normAutofit/>
          </a:bodyPr>
          <a:lstStyle/>
          <a:p>
            <a:r>
              <a:rPr lang="en-US" sz="3000" dirty="0" smtClean="0"/>
              <a:t>Extraction of Regulatory obligations for Financial Institutions from Regulatory documents using NLP Techniques</a:t>
            </a:r>
            <a:endParaRPr lang="en-US" sz="3000" dirty="0"/>
          </a:p>
        </p:txBody>
      </p:sp>
      <p:sp>
        <p:nvSpPr>
          <p:cNvPr id="3" name="TextBox 2"/>
          <p:cNvSpPr txBox="1"/>
          <p:nvPr/>
        </p:nvSpPr>
        <p:spPr>
          <a:xfrm>
            <a:off x="6864439" y="4675031"/>
            <a:ext cx="4726547" cy="923330"/>
          </a:xfrm>
          <a:prstGeom prst="rect">
            <a:avLst/>
          </a:prstGeom>
          <a:noFill/>
        </p:spPr>
        <p:txBody>
          <a:bodyPr wrap="square" rtlCol="0">
            <a:spAutoFit/>
          </a:bodyPr>
          <a:lstStyle/>
          <a:p>
            <a:r>
              <a:rPr lang="en-US" dirty="0" smtClean="0"/>
              <a:t>Pradeep </a:t>
            </a:r>
            <a:r>
              <a:rPr lang="en-US" dirty="0" err="1" smtClean="0"/>
              <a:t>Narayanamoorthy</a:t>
            </a:r>
            <a:endParaRPr lang="en-US" dirty="0" smtClean="0"/>
          </a:p>
          <a:p>
            <a:endParaRPr lang="en-US" dirty="0"/>
          </a:p>
          <a:p>
            <a:r>
              <a:rPr lang="en-US" dirty="0" smtClean="0"/>
              <a:t>pradeep4@Illinois.edu</a:t>
            </a:r>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91865585"/>
      </p:ext>
    </p:extLst>
  </p:cSld>
  <p:clrMapOvr>
    <a:masterClrMapping/>
  </p:clrMapOvr>
  <mc:AlternateContent xmlns:mc="http://schemas.openxmlformats.org/markup-compatibility/2006">
    <mc:Choice xmlns:p14="http://schemas.microsoft.com/office/powerpoint/2010/main" Requires="p14">
      <p:transition spd="slow" p14:dur="2000" advTm="29900"/>
    </mc:Choice>
    <mc:Fallback>
      <p:transition spd="slow" advTm="299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6214" y="128789"/>
            <a:ext cx="4378817" cy="369332"/>
          </a:xfrm>
          <a:prstGeom prst="rect">
            <a:avLst/>
          </a:prstGeom>
          <a:noFill/>
        </p:spPr>
        <p:txBody>
          <a:bodyPr wrap="square" rtlCol="0">
            <a:spAutoFit/>
          </a:bodyPr>
          <a:lstStyle/>
          <a:p>
            <a:r>
              <a:rPr lang="en-US" dirty="0" smtClean="0"/>
              <a:t>Future Work</a:t>
            </a:r>
            <a:endParaRPr lang="en-US" dirty="0"/>
          </a:p>
        </p:txBody>
      </p:sp>
      <p:sp>
        <p:nvSpPr>
          <p:cNvPr id="3" name="Rounded Rectangle 2"/>
          <p:cNvSpPr/>
          <p:nvPr/>
        </p:nvSpPr>
        <p:spPr>
          <a:xfrm>
            <a:off x="502276" y="824248"/>
            <a:ext cx="2756080" cy="10174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Integration of web crawler program</a:t>
            </a:r>
            <a:endParaRPr lang="en-US" dirty="0"/>
          </a:p>
        </p:txBody>
      </p:sp>
      <p:sp>
        <p:nvSpPr>
          <p:cNvPr id="4" name="Rounded Rectangle 3"/>
          <p:cNvSpPr/>
          <p:nvPr/>
        </p:nvSpPr>
        <p:spPr>
          <a:xfrm>
            <a:off x="3258356" y="824248"/>
            <a:ext cx="8628844" cy="101743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Integrate the tool with a Web Crawler that is able to crawl regulators web portals for new regulatory documents &amp; automatically extract regulatory obligations</a:t>
            </a:r>
            <a:endParaRPr lang="en-US" dirty="0">
              <a:solidFill>
                <a:schemeClr val="tx1"/>
              </a:solidFill>
            </a:endParaRPr>
          </a:p>
        </p:txBody>
      </p:sp>
      <p:sp>
        <p:nvSpPr>
          <p:cNvPr id="5" name="Rounded Rectangle 4"/>
          <p:cNvSpPr/>
          <p:nvPr/>
        </p:nvSpPr>
        <p:spPr>
          <a:xfrm>
            <a:off x="502276" y="2352509"/>
            <a:ext cx="2756080" cy="10174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Compliance Rule book </a:t>
            </a:r>
            <a:r>
              <a:rPr lang="en-US" dirty="0" err="1" smtClean="0"/>
              <a:t>updation</a:t>
            </a:r>
            <a:r>
              <a:rPr lang="en-US" dirty="0" smtClean="0"/>
              <a:t>/Alert generation</a:t>
            </a:r>
            <a:endParaRPr lang="en-US" dirty="0"/>
          </a:p>
        </p:txBody>
      </p:sp>
      <p:sp>
        <p:nvSpPr>
          <p:cNvPr id="6" name="Rounded Rectangle 5"/>
          <p:cNvSpPr/>
          <p:nvPr/>
        </p:nvSpPr>
        <p:spPr>
          <a:xfrm>
            <a:off x="3258356" y="2352509"/>
            <a:ext cx="8628844" cy="101743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The tool can be improved by linking the package with the firm’s rule book. The tool would be able to reconcile regulatory obligations with rule book by using a similarity function and throw out alerts where obligations do not have any corresponding rule in the compliance rulebook</a:t>
            </a:r>
            <a:endParaRPr lang="en-US" dirty="0">
              <a:solidFill>
                <a:schemeClr val="tx1"/>
              </a:solidFill>
            </a:endParaRPr>
          </a:p>
        </p:txBody>
      </p:sp>
      <p:sp>
        <p:nvSpPr>
          <p:cNvPr id="7" name="Rounded Rectangle 6"/>
          <p:cNvSpPr/>
          <p:nvPr/>
        </p:nvSpPr>
        <p:spPr>
          <a:xfrm>
            <a:off x="502276" y="3880770"/>
            <a:ext cx="2756080" cy="10174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Rule difference per</a:t>
            </a:r>
          </a:p>
          <a:p>
            <a:pPr algn="ctr"/>
            <a:r>
              <a:rPr lang="en-US" dirty="0" smtClean="0"/>
              <a:t>Jurisdiction</a:t>
            </a:r>
            <a:endParaRPr lang="en-US" dirty="0"/>
          </a:p>
        </p:txBody>
      </p:sp>
      <p:sp>
        <p:nvSpPr>
          <p:cNvPr id="8" name="Rounded Rectangle 7"/>
          <p:cNvSpPr/>
          <p:nvPr/>
        </p:nvSpPr>
        <p:spPr>
          <a:xfrm>
            <a:off x="3258356" y="3880770"/>
            <a:ext cx="8628844" cy="101743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Key Rules that are similar across jurisdictions can be analyzed for similarity in their operational or reporting requirements. Any differences can be highlighted to Compliance officers/Analysts for further action.</a:t>
            </a:r>
            <a:endParaRPr lang="en-US" dirty="0">
              <a:solidFill>
                <a:schemeClr val="tx1"/>
              </a:solidFill>
            </a:endParaRPr>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50369489"/>
      </p:ext>
    </p:extLst>
  </p:cSld>
  <p:clrMapOvr>
    <a:masterClrMapping/>
  </p:clrMapOvr>
  <mc:AlternateContent xmlns:mc="http://schemas.openxmlformats.org/markup-compatibility/2006">
    <mc:Choice xmlns:p14="http://schemas.microsoft.com/office/powerpoint/2010/main" Requires="p14">
      <p:transition spd="slow" p14:dur="2000" advTm="136319"/>
    </mc:Choice>
    <mc:Fallback>
      <p:transition spd="slow" advTm="1363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0019" y="906037"/>
            <a:ext cx="10515600" cy="729579"/>
          </a:xfrm>
        </p:spPr>
        <p:txBody>
          <a:bodyPr/>
          <a:lstStyle/>
          <a:p>
            <a:r>
              <a:rPr lang="en-US" dirty="0" smtClean="0"/>
              <a:t>Problem Definition</a:t>
            </a:r>
            <a:endParaRPr lang="en-US" dirty="0"/>
          </a:p>
        </p:txBody>
      </p:sp>
      <p:sp>
        <p:nvSpPr>
          <p:cNvPr id="5" name="TextBox 4"/>
          <p:cNvSpPr txBox="1"/>
          <p:nvPr/>
        </p:nvSpPr>
        <p:spPr>
          <a:xfrm>
            <a:off x="838200" y="2060621"/>
            <a:ext cx="10515600" cy="4247317"/>
          </a:xfrm>
          <a:prstGeom prst="rect">
            <a:avLst/>
          </a:prstGeom>
          <a:noFill/>
        </p:spPr>
        <p:txBody>
          <a:bodyPr wrap="square" rtlCol="0">
            <a:spAutoFit/>
          </a:bodyPr>
          <a:lstStyle/>
          <a:p>
            <a:pPr marL="285750" indent="-285750">
              <a:buFont typeface="Arial" panose="020B0604020202020204" pitchFamily="34" charset="0"/>
              <a:buChar char="•"/>
            </a:pPr>
            <a:r>
              <a:rPr lang="en-US" dirty="0" smtClean="0"/>
              <a:t>Global Financial Institutions are required to be in compliance with local laws.</a:t>
            </a:r>
          </a:p>
          <a:p>
            <a:endParaRPr lang="en-US" dirty="0" smtClean="0"/>
          </a:p>
          <a:p>
            <a:pPr marL="285750" indent="-285750">
              <a:buFont typeface="Arial" panose="020B0604020202020204" pitchFamily="34" charset="0"/>
              <a:buChar char="•"/>
            </a:pPr>
            <a:r>
              <a:rPr lang="en-US" dirty="0" smtClean="0"/>
              <a:t>Compliance officers &amp; Analysts need to keep track of evolving regulations on a daily basis.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If a particular regulation is deemed applicable to a firm – Compliance officers &amp; Business Analysts need to define new Business Rules or the impact to current business rules due to the regulation.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 Compliance officers &amp; Analysts may have to read through hundreds of pages of regulatory document before coming to  conclusion about the impact of the regulation. Also multiple personnel may be involved in extracting the rules in the regulation.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The above process is highly manual and prone to errors. Also in general the requirement definition task for a key impact regulation may run to several months before any actual effort is taken to build a solution.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61834092"/>
      </p:ext>
    </p:extLst>
  </p:cSld>
  <p:clrMapOvr>
    <a:masterClrMapping/>
  </p:clrMapOvr>
  <mc:AlternateContent xmlns:mc="http://schemas.openxmlformats.org/markup-compatibility/2006">
    <mc:Choice xmlns:p14="http://schemas.microsoft.com/office/powerpoint/2010/main" Requires="p14">
      <p:transition spd="slow" p14:dur="2000" advTm="146840"/>
    </mc:Choice>
    <mc:Fallback>
      <p:transition spd="slow" advTm="1468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NLP Based solution – Automation of Rule Extraction</a:t>
            </a:r>
            <a:endParaRPr lang="en-US" dirty="0"/>
          </a:p>
        </p:txBody>
      </p:sp>
      <p:sp>
        <p:nvSpPr>
          <p:cNvPr id="5" name="TextBox 4"/>
          <p:cNvSpPr txBox="1"/>
          <p:nvPr/>
        </p:nvSpPr>
        <p:spPr>
          <a:xfrm>
            <a:off x="682580" y="1828800"/>
            <a:ext cx="4250029" cy="4801314"/>
          </a:xfrm>
          <a:prstGeom prst="rect">
            <a:avLst/>
          </a:prstGeom>
          <a:noFill/>
        </p:spPr>
        <p:txBody>
          <a:bodyPr wrap="square" rtlCol="0">
            <a:spAutoFit/>
          </a:bodyPr>
          <a:lstStyle/>
          <a:p>
            <a:pPr marL="285750" indent="-285750">
              <a:buFont typeface="Arial" panose="020B0604020202020204" pitchFamily="34" charset="0"/>
              <a:buChar char="•"/>
            </a:pPr>
            <a:r>
              <a:rPr lang="en-US" dirty="0" smtClean="0"/>
              <a:t>In general it is observed that Regulatory documents contain Key Rule statements.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The Key Rule statements often are followed with specific Business rules or Operating Requirements &amp; Reporting Requirements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Documents also contained other information such as Definitions of key terms &amp; other Observations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The central idea is to extract the Key Rules along with Operating requirements &amp; Reporting requirements</a:t>
            </a:r>
          </a:p>
          <a:p>
            <a:pPr marL="285750" indent="-285750">
              <a:buFont typeface="Arial" panose="020B0604020202020204" pitchFamily="34" charset="0"/>
              <a:buChar char="•"/>
            </a:pPr>
            <a:endParaRPr lang="en-US" dirty="0"/>
          </a:p>
          <a:p>
            <a:endParaRPr lang="en-US" dirty="0"/>
          </a:p>
        </p:txBody>
      </p:sp>
      <p:sp>
        <p:nvSpPr>
          <p:cNvPr id="7" name="Rounded Rectangle 6"/>
          <p:cNvSpPr/>
          <p:nvPr/>
        </p:nvSpPr>
        <p:spPr>
          <a:xfrm>
            <a:off x="5795494" y="1828799"/>
            <a:ext cx="5885644" cy="4427827"/>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r>
              <a:rPr lang="en-US" sz="1400" u="sng" dirty="0" smtClean="0"/>
              <a:t>Approach:</a:t>
            </a:r>
          </a:p>
          <a:p>
            <a:pPr marL="342900" indent="-342900">
              <a:buAutoNum type="arabicPeriod"/>
            </a:pPr>
            <a:r>
              <a:rPr lang="en-US" sz="1400" dirty="0" smtClean="0"/>
              <a:t>Train a Document Classifier by labelling Phrases from the regulatory text as “Key Rule” or “TOC” or “Operating Requirement” ..etc..</a:t>
            </a:r>
          </a:p>
          <a:p>
            <a:pPr marL="342900" indent="-342900">
              <a:buAutoNum type="arabicPeriod"/>
            </a:pPr>
            <a:r>
              <a:rPr lang="en-US" sz="1400" dirty="0" smtClean="0"/>
              <a:t>Extract text content from a regulatory document using PyPDF2 module.</a:t>
            </a:r>
          </a:p>
          <a:p>
            <a:pPr marL="342900" indent="-342900">
              <a:buAutoNum type="arabicPeriod"/>
            </a:pPr>
            <a:r>
              <a:rPr lang="en-US" sz="1400" dirty="0" smtClean="0"/>
              <a:t>Use the trained classifier to label phrases from the document to be evaluated.</a:t>
            </a:r>
          </a:p>
          <a:p>
            <a:pPr marL="342900" indent="-342900">
              <a:buAutoNum type="arabicPeriod"/>
            </a:pPr>
            <a:r>
              <a:rPr lang="en-US" sz="1400" dirty="0" smtClean="0"/>
              <a:t>Data Clumping : From the labelled output, clump Co- Occurring Key Rules, Operating Requirements &amp; Reporting Requirements. </a:t>
            </a:r>
          </a:p>
          <a:p>
            <a:pPr marL="342900" indent="-342900">
              <a:buAutoNum type="arabicPeriod"/>
            </a:pPr>
            <a:r>
              <a:rPr lang="en-US" sz="1400" dirty="0" smtClean="0"/>
              <a:t>Clumping of documents is performed based on document distance or feature distance measure.  In this current implementation a distance of ‘7’ is used to clump rules together.</a:t>
            </a:r>
          </a:p>
          <a:p>
            <a:pPr marL="342900" indent="-342900">
              <a:buAutoNum type="arabicPeriod"/>
            </a:pPr>
            <a:r>
              <a:rPr lang="en-US" sz="1400" dirty="0" smtClean="0"/>
              <a:t>Once Rules are clumped together a Summarizer algorithm is applied to summarize each rule. Each summarized rule is written to a document summary.</a:t>
            </a:r>
          </a:p>
          <a:p>
            <a:pPr marL="342900" indent="-342900">
              <a:buAutoNum type="arabicPeriod"/>
            </a:pPr>
            <a:r>
              <a:rPr lang="en-US" sz="1400" dirty="0" smtClean="0"/>
              <a:t>The above document summary will contain all the key rules discussed in the regulatory document.</a:t>
            </a:r>
            <a:endParaRPr lang="en-US" sz="1400"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04910608"/>
      </p:ext>
    </p:extLst>
  </p:cSld>
  <p:clrMapOvr>
    <a:masterClrMapping/>
  </p:clrMapOvr>
  <mc:AlternateContent xmlns:mc="http://schemas.openxmlformats.org/markup-compatibility/2006">
    <mc:Choice xmlns:p14="http://schemas.microsoft.com/office/powerpoint/2010/main" Requires="p14">
      <p:transition spd="slow" p14:dur="2000" advTm="200559"/>
    </mc:Choice>
    <mc:Fallback>
      <p:transition spd="slow" advTm="200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7735" y="953116"/>
            <a:ext cx="11354259" cy="605307"/>
          </a:xfrm>
        </p:spPr>
        <p:txBody>
          <a:bodyPr>
            <a:noAutofit/>
          </a:bodyPr>
          <a:lstStyle/>
          <a:p>
            <a:r>
              <a:rPr lang="en-US" sz="3400" dirty="0" smtClean="0"/>
              <a:t>Regulatory Document Structure &amp; Key Components</a:t>
            </a:r>
            <a:endParaRPr lang="en-US" sz="3400" dirty="0"/>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2632" y="2952766"/>
            <a:ext cx="631064" cy="662761"/>
          </a:xfrm>
          <a:prstGeom prst="rect">
            <a:avLst/>
          </a:prstGeom>
        </p:spPr>
      </p:pic>
      <p:sp>
        <p:nvSpPr>
          <p:cNvPr id="5" name="Rounded Rectangle 4"/>
          <p:cNvSpPr/>
          <p:nvPr/>
        </p:nvSpPr>
        <p:spPr>
          <a:xfrm>
            <a:off x="2627288" y="2417785"/>
            <a:ext cx="2253803" cy="5857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Background/Observations </a:t>
            </a:r>
            <a:endParaRPr lang="en-US" sz="1400" dirty="0"/>
          </a:p>
        </p:txBody>
      </p:sp>
      <p:sp>
        <p:nvSpPr>
          <p:cNvPr id="6" name="Rounded Rectangle 5"/>
          <p:cNvSpPr/>
          <p:nvPr/>
        </p:nvSpPr>
        <p:spPr>
          <a:xfrm>
            <a:off x="2627287" y="3128114"/>
            <a:ext cx="2253803" cy="62760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Definitions</a:t>
            </a:r>
            <a:endParaRPr lang="en-US" sz="1400" dirty="0"/>
          </a:p>
        </p:txBody>
      </p:sp>
      <p:sp>
        <p:nvSpPr>
          <p:cNvPr id="7" name="Rounded Rectangle 6"/>
          <p:cNvSpPr/>
          <p:nvPr/>
        </p:nvSpPr>
        <p:spPr>
          <a:xfrm>
            <a:off x="2627287" y="4013787"/>
            <a:ext cx="2253803" cy="7200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Key Rules </a:t>
            </a:r>
            <a:endParaRPr lang="en-US" sz="1400" dirty="0"/>
          </a:p>
        </p:txBody>
      </p:sp>
      <p:sp>
        <p:nvSpPr>
          <p:cNvPr id="8" name="Rounded Rectangle 7"/>
          <p:cNvSpPr/>
          <p:nvPr/>
        </p:nvSpPr>
        <p:spPr>
          <a:xfrm>
            <a:off x="2627288" y="4936800"/>
            <a:ext cx="2253803" cy="5816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Operational Requirements</a:t>
            </a:r>
            <a:endParaRPr lang="en-US" sz="1400" dirty="0"/>
          </a:p>
        </p:txBody>
      </p:sp>
      <p:sp>
        <p:nvSpPr>
          <p:cNvPr id="9" name="Rounded Rectangle 8"/>
          <p:cNvSpPr/>
          <p:nvPr/>
        </p:nvSpPr>
        <p:spPr>
          <a:xfrm>
            <a:off x="2627287" y="5671589"/>
            <a:ext cx="2253803" cy="5910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Reporting Requirements</a:t>
            </a:r>
            <a:endParaRPr lang="en-US" sz="1400" dirty="0"/>
          </a:p>
        </p:txBody>
      </p:sp>
      <p:sp>
        <p:nvSpPr>
          <p:cNvPr id="10" name="Rounded Rectangle 9"/>
          <p:cNvSpPr/>
          <p:nvPr/>
        </p:nvSpPr>
        <p:spPr>
          <a:xfrm>
            <a:off x="2627287" y="1767133"/>
            <a:ext cx="2253803" cy="5910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Table of Contents</a:t>
            </a:r>
            <a:endParaRPr lang="en-US" sz="1400" dirty="0"/>
          </a:p>
        </p:txBody>
      </p:sp>
      <p:sp>
        <p:nvSpPr>
          <p:cNvPr id="11" name="TextBox 10"/>
          <p:cNvSpPr txBox="1"/>
          <p:nvPr/>
        </p:nvSpPr>
        <p:spPr>
          <a:xfrm>
            <a:off x="5011719" y="2346682"/>
            <a:ext cx="6831938" cy="60016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100" dirty="0" smtClean="0"/>
              <a:t>In general it was observed that most of the regulatory documents provided a background information regarding the origination of the regulation. And also provide certain facts to support the need for such a regulation. </a:t>
            </a:r>
          </a:p>
          <a:p>
            <a:endParaRPr lang="en-US" sz="1100" dirty="0"/>
          </a:p>
        </p:txBody>
      </p:sp>
      <p:sp>
        <p:nvSpPr>
          <p:cNvPr id="12" name="TextBox 11"/>
          <p:cNvSpPr txBox="1"/>
          <p:nvPr/>
        </p:nvSpPr>
        <p:spPr>
          <a:xfrm>
            <a:off x="5011719" y="3155556"/>
            <a:ext cx="6831938" cy="60016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100" dirty="0" smtClean="0"/>
              <a:t>It was also observed that most of the regulatory documents defined various terms used in the document. In general phrases such as following were observed ex: Derivatives </a:t>
            </a:r>
            <a:r>
              <a:rPr lang="en-US" sz="1100" dirty="0"/>
              <a:t>clearing organization means </a:t>
            </a:r>
          </a:p>
          <a:p>
            <a:endParaRPr lang="en-US" sz="1100" dirty="0"/>
          </a:p>
        </p:txBody>
      </p:sp>
      <p:sp>
        <p:nvSpPr>
          <p:cNvPr id="13" name="TextBox 12"/>
          <p:cNvSpPr txBox="1"/>
          <p:nvPr/>
        </p:nvSpPr>
        <p:spPr>
          <a:xfrm>
            <a:off x="5011719" y="3964430"/>
            <a:ext cx="6831938" cy="76944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100" dirty="0" smtClean="0"/>
              <a:t>Every Regulatory document is structured around a few Key Rules or concepts either be it Restriction of Trading activity or Compliance requirements etc.. These rules based on study of regulations published by Fed &amp; SEC seems to follow a specific structure ex: </a:t>
            </a:r>
            <a:r>
              <a:rPr lang="en-US" sz="1100" b="1" dirty="0"/>
              <a:t>Permitted underwriting and market making-related activities. </a:t>
            </a:r>
            <a:r>
              <a:rPr lang="en-US" sz="1100" dirty="0" smtClean="0"/>
              <a:t>Key words such as Permitted, restricted etc. follow certain  financial or related activity</a:t>
            </a:r>
            <a:endParaRPr lang="en-US" sz="1100" dirty="0"/>
          </a:p>
        </p:txBody>
      </p:sp>
      <p:sp>
        <p:nvSpPr>
          <p:cNvPr id="14" name="TextBox 13"/>
          <p:cNvSpPr txBox="1"/>
          <p:nvPr/>
        </p:nvSpPr>
        <p:spPr>
          <a:xfrm>
            <a:off x="5011719" y="4858042"/>
            <a:ext cx="6831938" cy="76944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100" dirty="0" smtClean="0"/>
              <a:t>It was also observed that every Key Rule in the document was generally followed up by certain requirements to satisfy the rule. This consisted of text statements spelling out the restrictions or providing business rules or compliance rules. It is generally observed that these Operation Requirements will be translated with in an organization into specific business rules to satisfy the regulatory obligations.</a:t>
            </a:r>
            <a:endParaRPr lang="en-US" sz="1100" dirty="0"/>
          </a:p>
        </p:txBody>
      </p:sp>
      <p:sp>
        <p:nvSpPr>
          <p:cNvPr id="15" name="TextBox 14"/>
          <p:cNvSpPr txBox="1"/>
          <p:nvPr/>
        </p:nvSpPr>
        <p:spPr>
          <a:xfrm>
            <a:off x="5011719" y="5751654"/>
            <a:ext cx="6831938" cy="430887"/>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100" dirty="0" smtClean="0"/>
              <a:t>Similar to the Operation Requirements observed, regulatory documents also contained Reporting requirements. Again reporting requirements contained specific textual structure.</a:t>
            </a:r>
            <a:endParaRPr lang="en-US" sz="1100" dirty="0"/>
          </a:p>
        </p:txBody>
      </p:sp>
      <p:sp>
        <p:nvSpPr>
          <p:cNvPr id="16" name="TextBox 15"/>
          <p:cNvSpPr txBox="1"/>
          <p:nvPr/>
        </p:nvSpPr>
        <p:spPr>
          <a:xfrm>
            <a:off x="362857" y="2400322"/>
            <a:ext cx="1436914" cy="646331"/>
          </a:xfrm>
          <a:prstGeom prst="rect">
            <a:avLst/>
          </a:prstGeom>
          <a:noFill/>
        </p:spPr>
        <p:txBody>
          <a:bodyPr wrap="square" rtlCol="0">
            <a:spAutoFit/>
          </a:bodyPr>
          <a:lstStyle/>
          <a:p>
            <a:r>
              <a:rPr lang="en-US" dirty="0" smtClean="0"/>
              <a:t>Regulatory document</a:t>
            </a:r>
            <a:endParaRPr lang="en-US" dirty="0"/>
          </a:p>
        </p:txBody>
      </p:sp>
      <p:sp>
        <p:nvSpPr>
          <p:cNvPr id="18" name="Left Brace 17"/>
          <p:cNvSpPr/>
          <p:nvPr/>
        </p:nvSpPr>
        <p:spPr>
          <a:xfrm>
            <a:off x="1799771" y="1849905"/>
            <a:ext cx="522515" cy="416629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7" name="Audio 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77466820"/>
      </p:ext>
    </p:extLst>
  </p:cSld>
  <p:clrMapOvr>
    <a:masterClrMapping/>
  </p:clrMapOvr>
  <mc:AlternateContent xmlns:mc="http://schemas.openxmlformats.org/markup-compatibility/2006">
    <mc:Choice xmlns:p14="http://schemas.microsoft.com/office/powerpoint/2010/main" Requires="p14">
      <p:transition spd="slow" p14:dur="2000" advTm="38410"/>
    </mc:Choice>
    <mc:Fallback>
      <p:transition spd="slow" advTm="384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5400"/>
            <a:ext cx="10515600" cy="446088"/>
          </a:xfrm>
          <a:prstGeom prst="rect">
            <a:avLst/>
          </a:prstGeom>
        </p:spPr>
        <p:txBody>
          <a:bodyPr>
            <a:normAutofit/>
          </a:bodyPr>
          <a:lstStyle/>
          <a:p>
            <a:r>
              <a:rPr lang="en-US" sz="2400" dirty="0" smtClean="0"/>
              <a:t>System Overview</a:t>
            </a:r>
            <a:endParaRPr lang="en-US" sz="2400" dirty="0"/>
          </a:p>
        </p:txBody>
      </p:sp>
      <p:sp>
        <p:nvSpPr>
          <p:cNvPr id="19" name="TextBox 18"/>
          <p:cNvSpPr txBox="1"/>
          <p:nvPr/>
        </p:nvSpPr>
        <p:spPr>
          <a:xfrm>
            <a:off x="4546242" y="1365161"/>
            <a:ext cx="1133341" cy="276999"/>
          </a:xfrm>
          <a:prstGeom prst="rect">
            <a:avLst/>
          </a:prstGeom>
          <a:noFill/>
        </p:spPr>
        <p:txBody>
          <a:bodyPr wrap="square" rtlCol="0">
            <a:spAutoFit/>
          </a:bodyPr>
          <a:lstStyle/>
          <a:p>
            <a:r>
              <a:rPr lang="en-US" sz="1200" dirty="0" smtClean="0"/>
              <a:t>Key Rule</a:t>
            </a:r>
            <a:endParaRPr lang="en-US" sz="1200" dirty="0"/>
          </a:p>
        </p:txBody>
      </p:sp>
      <p:sp>
        <p:nvSpPr>
          <p:cNvPr id="20" name="TextBox 19"/>
          <p:cNvSpPr txBox="1"/>
          <p:nvPr/>
        </p:nvSpPr>
        <p:spPr>
          <a:xfrm>
            <a:off x="4546241" y="1944509"/>
            <a:ext cx="1133341" cy="461665"/>
          </a:xfrm>
          <a:prstGeom prst="rect">
            <a:avLst/>
          </a:prstGeom>
          <a:noFill/>
        </p:spPr>
        <p:txBody>
          <a:bodyPr wrap="square" rtlCol="0">
            <a:spAutoFit/>
          </a:bodyPr>
          <a:lstStyle/>
          <a:p>
            <a:r>
              <a:rPr lang="en-US" sz="1200" dirty="0" smtClean="0"/>
              <a:t>Operating</a:t>
            </a:r>
          </a:p>
          <a:p>
            <a:r>
              <a:rPr lang="en-US" sz="1200" dirty="0" smtClean="0"/>
              <a:t>Requirement</a:t>
            </a:r>
            <a:endParaRPr lang="en-US" sz="1200" dirty="0"/>
          </a:p>
        </p:txBody>
      </p:sp>
      <p:sp>
        <p:nvSpPr>
          <p:cNvPr id="21" name="TextBox 20"/>
          <p:cNvSpPr txBox="1"/>
          <p:nvPr/>
        </p:nvSpPr>
        <p:spPr>
          <a:xfrm>
            <a:off x="4546240" y="2523857"/>
            <a:ext cx="1133341" cy="461665"/>
          </a:xfrm>
          <a:prstGeom prst="rect">
            <a:avLst/>
          </a:prstGeom>
          <a:noFill/>
        </p:spPr>
        <p:txBody>
          <a:bodyPr wrap="square" rtlCol="0">
            <a:spAutoFit/>
          </a:bodyPr>
          <a:lstStyle/>
          <a:p>
            <a:r>
              <a:rPr lang="en-US" sz="1200" dirty="0" smtClean="0"/>
              <a:t>Reporting</a:t>
            </a:r>
          </a:p>
          <a:p>
            <a:r>
              <a:rPr lang="en-US" sz="1200" dirty="0" smtClean="0"/>
              <a:t>Requirement</a:t>
            </a:r>
            <a:endParaRPr lang="en-US" sz="1200" dirty="0"/>
          </a:p>
        </p:txBody>
      </p:sp>
      <p:sp>
        <p:nvSpPr>
          <p:cNvPr id="22" name="TextBox 21"/>
          <p:cNvSpPr txBox="1"/>
          <p:nvPr/>
        </p:nvSpPr>
        <p:spPr>
          <a:xfrm>
            <a:off x="4546239" y="3257148"/>
            <a:ext cx="1133341" cy="276999"/>
          </a:xfrm>
          <a:prstGeom prst="rect">
            <a:avLst/>
          </a:prstGeom>
          <a:noFill/>
        </p:spPr>
        <p:txBody>
          <a:bodyPr wrap="square" rtlCol="0">
            <a:spAutoFit/>
          </a:bodyPr>
          <a:lstStyle/>
          <a:p>
            <a:r>
              <a:rPr lang="en-US" sz="1200" dirty="0" smtClean="0"/>
              <a:t>Observations</a:t>
            </a:r>
            <a:endParaRPr lang="en-US" sz="1200" dirty="0"/>
          </a:p>
        </p:txBody>
      </p:sp>
      <p:sp>
        <p:nvSpPr>
          <p:cNvPr id="23" name="TextBox 22"/>
          <p:cNvSpPr txBox="1"/>
          <p:nvPr/>
        </p:nvSpPr>
        <p:spPr>
          <a:xfrm>
            <a:off x="4546238" y="3805773"/>
            <a:ext cx="1133341" cy="276999"/>
          </a:xfrm>
          <a:prstGeom prst="rect">
            <a:avLst/>
          </a:prstGeom>
          <a:noFill/>
        </p:spPr>
        <p:txBody>
          <a:bodyPr wrap="square" rtlCol="0">
            <a:spAutoFit/>
          </a:bodyPr>
          <a:lstStyle/>
          <a:p>
            <a:r>
              <a:rPr lang="en-US" sz="1200" dirty="0" smtClean="0"/>
              <a:t>Definitions</a:t>
            </a:r>
            <a:endParaRPr lang="en-US" sz="1200" dirty="0"/>
          </a:p>
        </p:txBody>
      </p:sp>
      <p:sp>
        <p:nvSpPr>
          <p:cNvPr id="3" name="TextBox 2"/>
          <p:cNvSpPr txBox="1"/>
          <p:nvPr/>
        </p:nvSpPr>
        <p:spPr>
          <a:xfrm>
            <a:off x="4391696" y="844655"/>
            <a:ext cx="1596980" cy="276999"/>
          </a:xfrm>
          <a:prstGeom prst="rect">
            <a:avLst/>
          </a:prstGeom>
          <a:noFill/>
        </p:spPr>
        <p:txBody>
          <a:bodyPr wrap="square" rtlCol="0">
            <a:spAutoFit/>
          </a:bodyPr>
          <a:lstStyle/>
          <a:p>
            <a:r>
              <a:rPr lang="en-US" sz="1200" b="1" dirty="0" smtClean="0"/>
              <a:t>Text Categorization</a:t>
            </a:r>
            <a:endParaRPr lang="en-US" sz="1200" b="1" dirty="0"/>
          </a:p>
        </p:txBody>
      </p:sp>
      <p:cxnSp>
        <p:nvCxnSpPr>
          <p:cNvPr id="29" name="Straight Connector 28"/>
          <p:cNvCxnSpPr/>
          <p:nvPr/>
        </p:nvCxnSpPr>
        <p:spPr>
          <a:xfrm>
            <a:off x="3915177" y="1533081"/>
            <a:ext cx="12879" cy="2694853"/>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3915177" y="1533081"/>
            <a:ext cx="60530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flipV="1">
            <a:off x="3915177" y="2266682"/>
            <a:ext cx="540913" cy="128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3915177" y="2754689"/>
            <a:ext cx="54091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3928056" y="3534147"/>
            <a:ext cx="5280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a:off x="3928056" y="4227934"/>
            <a:ext cx="5280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3284113" y="1944509"/>
            <a:ext cx="631064" cy="0"/>
          </a:xfrm>
          <a:prstGeom prst="line">
            <a:avLst/>
          </a:prstGeom>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928828" y="811869"/>
            <a:ext cx="1262129" cy="284665"/>
          </a:xfrm>
          <a:prstGeom prst="rect">
            <a:avLst/>
          </a:prstGeom>
          <a:noFill/>
        </p:spPr>
        <p:txBody>
          <a:bodyPr wrap="square" rtlCol="0">
            <a:spAutoFit/>
          </a:bodyPr>
          <a:lstStyle/>
          <a:p>
            <a:r>
              <a:rPr lang="en-US" sz="1200" b="1" dirty="0" smtClean="0"/>
              <a:t>Data Clumping</a:t>
            </a:r>
            <a:endParaRPr lang="en-US" sz="1200" b="1" dirty="0"/>
          </a:p>
        </p:txBody>
      </p:sp>
      <p:sp>
        <p:nvSpPr>
          <p:cNvPr id="46" name="Rectangle 45"/>
          <p:cNvSpPr/>
          <p:nvPr/>
        </p:nvSpPr>
        <p:spPr>
          <a:xfrm>
            <a:off x="6928834" y="1236372"/>
            <a:ext cx="1262129" cy="104318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7" name="Rounded Rectangle 46"/>
          <p:cNvSpPr/>
          <p:nvPr/>
        </p:nvSpPr>
        <p:spPr>
          <a:xfrm>
            <a:off x="6928834" y="1236372"/>
            <a:ext cx="1262129" cy="3929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Key Rule1</a:t>
            </a:r>
            <a:endParaRPr lang="en-US" sz="1000" dirty="0"/>
          </a:p>
        </p:txBody>
      </p:sp>
      <p:sp>
        <p:nvSpPr>
          <p:cNvPr id="48" name="Rounded Rectangle 47"/>
          <p:cNvSpPr/>
          <p:nvPr/>
        </p:nvSpPr>
        <p:spPr>
          <a:xfrm>
            <a:off x="6928831" y="1642160"/>
            <a:ext cx="1262129" cy="2896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Operating Requirement</a:t>
            </a:r>
            <a:endParaRPr lang="en-US" sz="1000" dirty="0"/>
          </a:p>
        </p:txBody>
      </p:sp>
      <p:sp>
        <p:nvSpPr>
          <p:cNvPr id="49" name="Rounded Rectangle 48"/>
          <p:cNvSpPr/>
          <p:nvPr/>
        </p:nvSpPr>
        <p:spPr>
          <a:xfrm>
            <a:off x="6928831" y="1931831"/>
            <a:ext cx="1262129" cy="3348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Reporting Requirement</a:t>
            </a:r>
            <a:endParaRPr lang="en-US" sz="1000" dirty="0"/>
          </a:p>
        </p:txBody>
      </p:sp>
      <p:sp>
        <p:nvSpPr>
          <p:cNvPr id="50" name="Rectangle 49"/>
          <p:cNvSpPr/>
          <p:nvPr/>
        </p:nvSpPr>
        <p:spPr>
          <a:xfrm>
            <a:off x="6928831" y="2561689"/>
            <a:ext cx="1262129" cy="104318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1" name="Rounded Rectangle 50"/>
          <p:cNvSpPr/>
          <p:nvPr/>
        </p:nvSpPr>
        <p:spPr>
          <a:xfrm>
            <a:off x="6928831" y="2561689"/>
            <a:ext cx="1262129" cy="3929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Key Rule2</a:t>
            </a:r>
            <a:endParaRPr lang="en-US" sz="1000" dirty="0"/>
          </a:p>
        </p:txBody>
      </p:sp>
      <p:sp>
        <p:nvSpPr>
          <p:cNvPr id="52" name="Rounded Rectangle 51"/>
          <p:cNvSpPr/>
          <p:nvPr/>
        </p:nvSpPr>
        <p:spPr>
          <a:xfrm>
            <a:off x="6928828" y="2967477"/>
            <a:ext cx="1262129" cy="2896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Operating Requirement</a:t>
            </a:r>
            <a:endParaRPr lang="en-US" sz="1000" dirty="0"/>
          </a:p>
        </p:txBody>
      </p:sp>
      <p:sp>
        <p:nvSpPr>
          <p:cNvPr id="53" name="Rounded Rectangle 52"/>
          <p:cNvSpPr/>
          <p:nvPr/>
        </p:nvSpPr>
        <p:spPr>
          <a:xfrm>
            <a:off x="6928828" y="3257148"/>
            <a:ext cx="1262129" cy="3348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Reporting Requirement</a:t>
            </a:r>
            <a:endParaRPr lang="en-US" sz="1000" dirty="0"/>
          </a:p>
        </p:txBody>
      </p:sp>
      <p:sp>
        <p:nvSpPr>
          <p:cNvPr id="54" name="Rectangle 53"/>
          <p:cNvSpPr/>
          <p:nvPr/>
        </p:nvSpPr>
        <p:spPr>
          <a:xfrm>
            <a:off x="6928831" y="3876673"/>
            <a:ext cx="1262129" cy="104318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5" name="Rounded Rectangle 54"/>
          <p:cNvSpPr/>
          <p:nvPr/>
        </p:nvSpPr>
        <p:spPr>
          <a:xfrm>
            <a:off x="6928831" y="3876673"/>
            <a:ext cx="1262129" cy="3929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Key Rule3</a:t>
            </a:r>
            <a:endParaRPr lang="en-US" sz="1000" dirty="0"/>
          </a:p>
        </p:txBody>
      </p:sp>
      <p:sp>
        <p:nvSpPr>
          <p:cNvPr id="56" name="Rounded Rectangle 55"/>
          <p:cNvSpPr/>
          <p:nvPr/>
        </p:nvSpPr>
        <p:spPr>
          <a:xfrm>
            <a:off x="6928828" y="4282461"/>
            <a:ext cx="1262129" cy="2896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Operating Requirement</a:t>
            </a:r>
            <a:endParaRPr lang="en-US" sz="1000" dirty="0"/>
          </a:p>
        </p:txBody>
      </p:sp>
      <p:sp>
        <p:nvSpPr>
          <p:cNvPr id="57" name="Rounded Rectangle 56"/>
          <p:cNvSpPr/>
          <p:nvPr/>
        </p:nvSpPr>
        <p:spPr>
          <a:xfrm>
            <a:off x="6928828" y="4572132"/>
            <a:ext cx="1262129" cy="3348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Reporting Requirement</a:t>
            </a:r>
            <a:endParaRPr lang="en-US" sz="1000" dirty="0"/>
          </a:p>
        </p:txBody>
      </p:sp>
      <p:sp>
        <p:nvSpPr>
          <p:cNvPr id="58" name="Right Brace 57"/>
          <p:cNvSpPr/>
          <p:nvPr/>
        </p:nvSpPr>
        <p:spPr>
          <a:xfrm>
            <a:off x="5988676" y="1533081"/>
            <a:ext cx="218941" cy="269485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63" name="Elbow Connector 62"/>
          <p:cNvCxnSpPr>
            <a:stCxn id="58" idx="1"/>
            <a:endCxn id="48" idx="1"/>
          </p:cNvCxnSpPr>
          <p:nvPr/>
        </p:nvCxnSpPr>
        <p:spPr>
          <a:xfrm rot="10800000" flipH="1">
            <a:off x="6207617" y="1786996"/>
            <a:ext cx="721214" cy="1093512"/>
          </a:xfrm>
          <a:prstGeom prst="bentConnector5">
            <a:avLst>
              <a:gd name="adj1" fmla="val 27232"/>
              <a:gd name="adj2" fmla="val 99370"/>
              <a:gd name="adj3" fmla="val 8035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Elbow Connector 66"/>
          <p:cNvCxnSpPr>
            <a:stCxn id="58" idx="1"/>
            <a:endCxn id="50" idx="1"/>
          </p:cNvCxnSpPr>
          <p:nvPr/>
        </p:nvCxnSpPr>
        <p:spPr>
          <a:xfrm rot="10800000" flipH="1" flipV="1">
            <a:off x="6207617" y="2880508"/>
            <a:ext cx="721214" cy="202776"/>
          </a:xfrm>
          <a:prstGeom prst="bentConnector5">
            <a:avLst>
              <a:gd name="adj1" fmla="val 29018"/>
              <a:gd name="adj2" fmla="val 3981"/>
              <a:gd name="adj3" fmla="val 8035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Elbow Connector 71"/>
          <p:cNvCxnSpPr>
            <a:stCxn id="58" idx="1"/>
            <a:endCxn id="54" idx="1"/>
          </p:cNvCxnSpPr>
          <p:nvPr/>
        </p:nvCxnSpPr>
        <p:spPr>
          <a:xfrm rot="10800000" flipH="1" flipV="1">
            <a:off x="6207617" y="2880508"/>
            <a:ext cx="721214" cy="1517760"/>
          </a:xfrm>
          <a:prstGeom prst="bentConnector3">
            <a:avLst>
              <a:gd name="adj1" fmla="val 27232"/>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TextBox 73"/>
          <p:cNvSpPr txBox="1"/>
          <p:nvPr/>
        </p:nvSpPr>
        <p:spPr>
          <a:xfrm>
            <a:off x="8588056" y="851085"/>
            <a:ext cx="1470344" cy="276999"/>
          </a:xfrm>
          <a:prstGeom prst="rect">
            <a:avLst/>
          </a:prstGeom>
          <a:noFill/>
        </p:spPr>
        <p:txBody>
          <a:bodyPr wrap="square" rtlCol="0">
            <a:spAutoFit/>
          </a:bodyPr>
          <a:lstStyle/>
          <a:p>
            <a:r>
              <a:rPr lang="en-US" sz="1200" b="1" dirty="0" smtClean="0"/>
              <a:t>Rule Summarization</a:t>
            </a:r>
            <a:endParaRPr lang="en-US" sz="1200" b="1" dirty="0"/>
          </a:p>
        </p:txBody>
      </p:sp>
      <p:sp>
        <p:nvSpPr>
          <p:cNvPr id="75" name="Rounded Rectangle 74"/>
          <p:cNvSpPr/>
          <p:nvPr/>
        </p:nvSpPr>
        <p:spPr>
          <a:xfrm>
            <a:off x="8706115" y="1392657"/>
            <a:ext cx="1403797" cy="4990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Rule 1 Summary</a:t>
            </a:r>
            <a:endParaRPr lang="en-US" dirty="0"/>
          </a:p>
        </p:txBody>
      </p:sp>
      <p:sp>
        <p:nvSpPr>
          <p:cNvPr id="76" name="Rounded Rectangle 75"/>
          <p:cNvSpPr/>
          <p:nvPr/>
        </p:nvSpPr>
        <p:spPr>
          <a:xfrm>
            <a:off x="8706115" y="2732393"/>
            <a:ext cx="1403797" cy="4990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Rule 2 Summary</a:t>
            </a:r>
            <a:endParaRPr lang="en-US" dirty="0"/>
          </a:p>
        </p:txBody>
      </p:sp>
      <p:sp>
        <p:nvSpPr>
          <p:cNvPr id="77" name="Rounded Rectangle 76"/>
          <p:cNvSpPr/>
          <p:nvPr/>
        </p:nvSpPr>
        <p:spPr>
          <a:xfrm>
            <a:off x="8706114" y="4148764"/>
            <a:ext cx="1403797" cy="4990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Rule 3 Summary</a:t>
            </a:r>
            <a:endParaRPr lang="en-US" dirty="0"/>
          </a:p>
        </p:txBody>
      </p:sp>
      <p:sp>
        <p:nvSpPr>
          <p:cNvPr id="78" name="Snip Single Corner Rectangle 77"/>
          <p:cNvSpPr/>
          <p:nvPr/>
        </p:nvSpPr>
        <p:spPr>
          <a:xfrm>
            <a:off x="10663707" y="2279561"/>
            <a:ext cx="1300766" cy="803722"/>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Extracted Rules</a:t>
            </a:r>
            <a:endParaRPr lang="en-US" dirty="0"/>
          </a:p>
        </p:txBody>
      </p:sp>
      <p:sp>
        <p:nvSpPr>
          <p:cNvPr id="79" name="TextBox 78"/>
          <p:cNvSpPr txBox="1"/>
          <p:nvPr/>
        </p:nvSpPr>
        <p:spPr>
          <a:xfrm>
            <a:off x="10494129" y="1840702"/>
            <a:ext cx="1470344" cy="430887"/>
          </a:xfrm>
          <a:prstGeom prst="rect">
            <a:avLst/>
          </a:prstGeom>
          <a:noFill/>
        </p:spPr>
        <p:txBody>
          <a:bodyPr wrap="square" rtlCol="0">
            <a:spAutoFit/>
          </a:bodyPr>
          <a:lstStyle/>
          <a:p>
            <a:r>
              <a:rPr lang="en-US" sz="1100" dirty="0" smtClean="0"/>
              <a:t>Document Summary - Rules</a:t>
            </a:r>
            <a:endParaRPr lang="en-US" sz="1100" dirty="0"/>
          </a:p>
        </p:txBody>
      </p:sp>
      <p:cxnSp>
        <p:nvCxnSpPr>
          <p:cNvPr id="81" name="Elbow Connector 80"/>
          <p:cNvCxnSpPr>
            <a:stCxn id="75" idx="3"/>
            <a:endCxn id="78" idx="2"/>
          </p:cNvCxnSpPr>
          <p:nvPr/>
        </p:nvCxnSpPr>
        <p:spPr>
          <a:xfrm>
            <a:off x="10109912" y="1642160"/>
            <a:ext cx="553795" cy="103926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Elbow Connector 82"/>
          <p:cNvCxnSpPr>
            <a:stCxn id="76" idx="3"/>
            <a:endCxn id="78" idx="2"/>
          </p:cNvCxnSpPr>
          <p:nvPr/>
        </p:nvCxnSpPr>
        <p:spPr>
          <a:xfrm flipV="1">
            <a:off x="10109912" y="2681422"/>
            <a:ext cx="553795" cy="3004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Elbow Connector 84"/>
          <p:cNvCxnSpPr>
            <a:stCxn id="77" idx="3"/>
            <a:endCxn id="78" idx="2"/>
          </p:cNvCxnSpPr>
          <p:nvPr/>
        </p:nvCxnSpPr>
        <p:spPr>
          <a:xfrm flipV="1">
            <a:off x="10109911" y="2681422"/>
            <a:ext cx="553796" cy="171684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Elbow Connector 86"/>
          <p:cNvCxnSpPr>
            <a:stCxn id="46" idx="3"/>
            <a:endCxn id="75" idx="1"/>
          </p:cNvCxnSpPr>
          <p:nvPr/>
        </p:nvCxnSpPr>
        <p:spPr>
          <a:xfrm flipV="1">
            <a:off x="8190963" y="1642160"/>
            <a:ext cx="515152" cy="11580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Elbow Connector 88"/>
          <p:cNvCxnSpPr>
            <a:stCxn id="50" idx="3"/>
            <a:endCxn id="76" idx="1"/>
          </p:cNvCxnSpPr>
          <p:nvPr/>
        </p:nvCxnSpPr>
        <p:spPr>
          <a:xfrm flipV="1">
            <a:off x="8190960" y="2981896"/>
            <a:ext cx="515155" cy="10138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Elbow Connector 90"/>
          <p:cNvCxnSpPr>
            <a:stCxn id="54" idx="3"/>
            <a:endCxn id="77" idx="1"/>
          </p:cNvCxnSpPr>
          <p:nvPr/>
        </p:nvCxnSpPr>
        <p:spPr>
          <a:xfrm flipV="1">
            <a:off x="8190960" y="4398267"/>
            <a:ext cx="515154"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032" y="1306529"/>
            <a:ext cx="631064" cy="662761"/>
          </a:xfrm>
          <a:prstGeom prst="rect">
            <a:avLst/>
          </a:prstGeom>
        </p:spPr>
      </p:pic>
      <p:sp>
        <p:nvSpPr>
          <p:cNvPr id="59" name="TextBox 58"/>
          <p:cNvSpPr txBox="1"/>
          <p:nvPr/>
        </p:nvSpPr>
        <p:spPr>
          <a:xfrm>
            <a:off x="0" y="863785"/>
            <a:ext cx="1596980" cy="276999"/>
          </a:xfrm>
          <a:prstGeom prst="rect">
            <a:avLst/>
          </a:prstGeom>
          <a:noFill/>
        </p:spPr>
        <p:txBody>
          <a:bodyPr wrap="square" rtlCol="0">
            <a:spAutoFit/>
          </a:bodyPr>
          <a:lstStyle/>
          <a:p>
            <a:r>
              <a:rPr lang="en-US" sz="1200" b="1" dirty="0" smtClean="0"/>
              <a:t>Regulatory Document</a:t>
            </a:r>
            <a:endParaRPr lang="en-US" sz="1200" b="1"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86021" y="1255691"/>
            <a:ext cx="650717" cy="838553"/>
          </a:xfrm>
          <a:prstGeom prst="rect">
            <a:avLst/>
          </a:prstGeom>
        </p:spPr>
      </p:pic>
      <p:sp>
        <p:nvSpPr>
          <p:cNvPr id="60" name="TextBox 59"/>
          <p:cNvSpPr txBox="1"/>
          <p:nvPr/>
        </p:nvSpPr>
        <p:spPr>
          <a:xfrm>
            <a:off x="1854564" y="863784"/>
            <a:ext cx="1596980" cy="276999"/>
          </a:xfrm>
          <a:prstGeom prst="rect">
            <a:avLst/>
          </a:prstGeom>
          <a:noFill/>
        </p:spPr>
        <p:txBody>
          <a:bodyPr wrap="square" rtlCol="0">
            <a:spAutoFit/>
          </a:bodyPr>
          <a:lstStyle/>
          <a:p>
            <a:r>
              <a:rPr lang="en-US" sz="1200" b="1" dirty="0" smtClean="0"/>
              <a:t>Text Extraction</a:t>
            </a:r>
            <a:endParaRPr lang="en-US" sz="1200" b="1" dirty="0"/>
          </a:p>
        </p:txBody>
      </p:sp>
      <p:cxnSp>
        <p:nvCxnSpPr>
          <p:cNvPr id="7" name="Straight Arrow Connector 6"/>
          <p:cNvCxnSpPr/>
          <p:nvPr/>
        </p:nvCxnSpPr>
        <p:spPr>
          <a:xfrm flipV="1">
            <a:off x="888642" y="1629281"/>
            <a:ext cx="1107586" cy="86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888642" y="1365161"/>
            <a:ext cx="965922" cy="307777"/>
          </a:xfrm>
          <a:prstGeom prst="rect">
            <a:avLst/>
          </a:prstGeom>
          <a:noFill/>
        </p:spPr>
        <p:txBody>
          <a:bodyPr wrap="square" rtlCol="0">
            <a:spAutoFit/>
          </a:bodyPr>
          <a:lstStyle/>
          <a:p>
            <a:r>
              <a:rPr lang="en-US" sz="1400" dirty="0" smtClean="0"/>
              <a:t>PYPDF2</a:t>
            </a:r>
            <a:endParaRPr lang="en-US" sz="1400" dirty="0"/>
          </a:p>
        </p:txBody>
      </p:sp>
      <p:cxnSp>
        <p:nvCxnSpPr>
          <p:cNvPr id="11" name="Straight Connector 10"/>
          <p:cNvCxnSpPr/>
          <p:nvPr/>
        </p:nvCxnSpPr>
        <p:spPr>
          <a:xfrm flipV="1">
            <a:off x="0" y="471488"/>
            <a:ext cx="12192000" cy="2620"/>
          </a:xfrm>
          <a:prstGeom prst="line">
            <a:avLst/>
          </a:prstGeom>
        </p:spPr>
        <p:style>
          <a:lnRef idx="3">
            <a:schemeClr val="accent2"/>
          </a:lnRef>
          <a:fillRef idx="0">
            <a:schemeClr val="accent2"/>
          </a:fillRef>
          <a:effectRef idx="2">
            <a:schemeClr val="accent2"/>
          </a:effectRef>
          <a:fontRef idx="minor">
            <a:schemeClr val="tx1"/>
          </a:fontRef>
        </p:style>
      </p:cxn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10945577"/>
      </p:ext>
    </p:extLst>
  </p:cSld>
  <p:clrMapOvr>
    <a:masterClrMapping/>
  </p:clrMapOvr>
  <mc:AlternateContent xmlns:mc="http://schemas.openxmlformats.org/markup-compatibility/2006">
    <mc:Choice xmlns:p14="http://schemas.microsoft.com/office/powerpoint/2010/main" Requires="p14">
      <p:transition spd="slow" p14:dur="2000" advTm="56748"/>
    </mc:Choice>
    <mc:Fallback>
      <p:transition spd="slow" advTm="567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7577" y="206062"/>
            <a:ext cx="4262908" cy="369332"/>
          </a:xfrm>
          <a:prstGeom prst="rect">
            <a:avLst/>
          </a:prstGeom>
          <a:noFill/>
        </p:spPr>
        <p:txBody>
          <a:bodyPr wrap="square" rtlCol="0">
            <a:spAutoFit/>
          </a:bodyPr>
          <a:lstStyle/>
          <a:p>
            <a:r>
              <a:rPr lang="en-US" dirty="0" smtClean="0"/>
              <a:t>Tools utilized in the current implementation</a:t>
            </a:r>
            <a:endParaRPr lang="en-US" dirty="0"/>
          </a:p>
        </p:txBody>
      </p:sp>
      <p:sp>
        <p:nvSpPr>
          <p:cNvPr id="3" name="Rounded Rectangle 2"/>
          <p:cNvSpPr/>
          <p:nvPr/>
        </p:nvSpPr>
        <p:spPr>
          <a:xfrm>
            <a:off x="476518" y="798490"/>
            <a:ext cx="2112136" cy="6439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PYPDF2</a:t>
            </a:r>
            <a:endParaRPr lang="en-US" dirty="0"/>
          </a:p>
        </p:txBody>
      </p:sp>
      <p:sp>
        <p:nvSpPr>
          <p:cNvPr id="4" name="TextBox 3"/>
          <p:cNvSpPr txBox="1"/>
          <p:nvPr/>
        </p:nvSpPr>
        <p:spPr>
          <a:xfrm>
            <a:off x="2743198" y="798490"/>
            <a:ext cx="8912181" cy="738664"/>
          </a:xfrm>
          <a:prstGeom prst="rect">
            <a:avLst/>
          </a:prstGeom>
          <a:noFill/>
        </p:spPr>
        <p:txBody>
          <a:bodyPr wrap="square" rtlCol="0">
            <a:spAutoFit/>
          </a:bodyPr>
          <a:lstStyle/>
          <a:p>
            <a:r>
              <a:rPr lang="en-US" sz="1400" dirty="0" smtClean="0"/>
              <a:t>Used for text extraction from regulatory document. </a:t>
            </a:r>
            <a:endParaRPr lang="en-US" sz="1400" dirty="0"/>
          </a:p>
          <a:p>
            <a:r>
              <a:rPr lang="en-US" sz="1400" dirty="0" smtClean="0"/>
              <a:t>Text Unit for analysis/classification – Paragraph – Extracted by the </a:t>
            </a:r>
            <a:r>
              <a:rPr lang="en-US" sz="1400" dirty="0"/>
              <a:t>following rule : its start is indicated by a new line and the end is the beginning of another new line without running to the next passage</a:t>
            </a:r>
          </a:p>
        </p:txBody>
      </p:sp>
      <p:sp>
        <p:nvSpPr>
          <p:cNvPr id="5" name="Rounded Rectangle 4"/>
          <p:cNvSpPr/>
          <p:nvPr/>
        </p:nvSpPr>
        <p:spPr>
          <a:xfrm>
            <a:off x="476518" y="1916806"/>
            <a:ext cx="2112136" cy="6439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Text Categorization</a:t>
            </a:r>
            <a:endParaRPr lang="en-US" dirty="0"/>
          </a:p>
        </p:txBody>
      </p:sp>
      <p:sp>
        <p:nvSpPr>
          <p:cNvPr id="6" name="TextBox 5"/>
          <p:cNvSpPr txBox="1"/>
          <p:nvPr/>
        </p:nvSpPr>
        <p:spPr>
          <a:xfrm>
            <a:off x="2743197" y="2019007"/>
            <a:ext cx="8912181" cy="738664"/>
          </a:xfrm>
          <a:prstGeom prst="rect">
            <a:avLst/>
          </a:prstGeom>
          <a:noFill/>
        </p:spPr>
        <p:txBody>
          <a:bodyPr wrap="square" rtlCol="0">
            <a:spAutoFit/>
          </a:bodyPr>
          <a:lstStyle/>
          <a:p>
            <a:r>
              <a:rPr lang="en-US" sz="1400" dirty="0" smtClean="0"/>
              <a:t>Support Vector Machine Classification implementation in Metapy Tool Kit. One of the key features of SVM is there is no parameter tuning required. Hence the algorithm can be utilized for multiple use cases with out changing implementation method.</a:t>
            </a:r>
            <a:endParaRPr lang="en-US" sz="1400" dirty="0"/>
          </a:p>
        </p:txBody>
      </p:sp>
      <p:sp>
        <p:nvSpPr>
          <p:cNvPr id="7" name="Rounded Rectangle 6"/>
          <p:cNvSpPr/>
          <p:nvPr/>
        </p:nvSpPr>
        <p:spPr>
          <a:xfrm>
            <a:off x="476518" y="3101108"/>
            <a:ext cx="2112136" cy="6439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SUMY Text Summarizer</a:t>
            </a:r>
            <a:endParaRPr lang="en-US" dirty="0"/>
          </a:p>
        </p:txBody>
      </p:sp>
      <p:sp>
        <p:nvSpPr>
          <p:cNvPr id="8" name="TextBox 7"/>
          <p:cNvSpPr txBox="1"/>
          <p:nvPr/>
        </p:nvSpPr>
        <p:spPr>
          <a:xfrm>
            <a:off x="2743197" y="3053748"/>
            <a:ext cx="8912181" cy="738664"/>
          </a:xfrm>
          <a:prstGeom prst="rect">
            <a:avLst/>
          </a:prstGeom>
          <a:noFill/>
        </p:spPr>
        <p:txBody>
          <a:bodyPr wrap="square" rtlCol="0">
            <a:spAutoFit/>
          </a:bodyPr>
          <a:lstStyle/>
          <a:p>
            <a:r>
              <a:rPr lang="en-US" sz="1400" dirty="0" smtClean="0"/>
              <a:t>Text Summarization using Latent Semantic Analysis was utilized for summarization of Key Rule Data Clumps. A package called SUMY was utilized to perform the text summarization. LSA was chosen as LSA requires no prior training or tuning.</a:t>
            </a:r>
          </a:p>
          <a:p>
            <a:r>
              <a:rPr lang="en-US" sz="1400" dirty="0"/>
              <a:t>https://github.com/miso-belica/sumy </a:t>
            </a:r>
            <a:endParaRPr lang="en-US" sz="1400" dirty="0" smtClean="0"/>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8783333"/>
      </p:ext>
    </p:extLst>
  </p:cSld>
  <p:clrMapOvr>
    <a:masterClrMapping/>
  </p:clrMapOvr>
  <mc:AlternateContent xmlns:mc="http://schemas.openxmlformats.org/markup-compatibility/2006">
    <mc:Choice xmlns:p14="http://schemas.microsoft.com/office/powerpoint/2010/main" Requires="p14">
      <p:transition spd="slow" p14:dur="2000" advTm="109190"/>
    </mc:Choice>
    <mc:Fallback>
      <p:transition spd="slow" advTm="109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Tool</a:t>
            </a:r>
            <a:endParaRPr lang="en-US" dirty="0"/>
          </a:p>
        </p:txBody>
      </p:sp>
      <p:sp>
        <p:nvSpPr>
          <p:cNvPr id="12" name="TextBox 11"/>
          <p:cNvSpPr txBox="1"/>
          <p:nvPr/>
        </p:nvSpPr>
        <p:spPr>
          <a:xfrm>
            <a:off x="1249251" y="1944710"/>
            <a:ext cx="9710670" cy="276999"/>
          </a:xfrm>
          <a:prstGeom prst="rect">
            <a:avLst/>
          </a:prstGeom>
          <a:noFill/>
        </p:spPr>
        <p:txBody>
          <a:bodyPr wrap="square" rtlCol="0">
            <a:spAutoFit/>
          </a:bodyPr>
          <a:lstStyle/>
          <a:p>
            <a:r>
              <a:rPr lang="en-US" sz="1200" dirty="0" smtClean="0"/>
              <a:t>Navigate to </a:t>
            </a:r>
            <a:r>
              <a:rPr lang="en-US" sz="1200" dirty="0" err="1" smtClean="0"/>
              <a:t>git</a:t>
            </a:r>
            <a:r>
              <a:rPr lang="en-US" sz="1200" dirty="0" smtClean="0"/>
              <a:t> hub link </a:t>
            </a:r>
            <a:r>
              <a:rPr lang="en-US" sz="1200" dirty="0"/>
              <a:t>: https://github.com/iamcoderz/Regulatory_obligation_extraction</a:t>
            </a:r>
          </a:p>
        </p:txBody>
      </p:sp>
      <p:sp>
        <p:nvSpPr>
          <p:cNvPr id="13" name="TextBox 12"/>
          <p:cNvSpPr txBox="1"/>
          <p:nvPr/>
        </p:nvSpPr>
        <p:spPr>
          <a:xfrm>
            <a:off x="1271145" y="2221709"/>
            <a:ext cx="9710670" cy="276999"/>
          </a:xfrm>
          <a:prstGeom prst="rect">
            <a:avLst/>
          </a:prstGeom>
          <a:noFill/>
        </p:spPr>
        <p:txBody>
          <a:bodyPr wrap="square" rtlCol="0">
            <a:spAutoFit/>
          </a:bodyPr>
          <a:lstStyle/>
          <a:p>
            <a:r>
              <a:rPr lang="en-US" sz="1200" dirty="0" smtClean="0"/>
              <a:t>Download or clone the repository to your local</a:t>
            </a:r>
            <a:endParaRPr lang="en-US" sz="1200" dirty="0"/>
          </a:p>
        </p:txBody>
      </p:sp>
      <p:sp>
        <p:nvSpPr>
          <p:cNvPr id="14" name="TextBox 13"/>
          <p:cNvSpPr txBox="1"/>
          <p:nvPr/>
        </p:nvSpPr>
        <p:spPr>
          <a:xfrm>
            <a:off x="1271145" y="2498708"/>
            <a:ext cx="9710670" cy="461665"/>
          </a:xfrm>
          <a:prstGeom prst="rect">
            <a:avLst/>
          </a:prstGeom>
          <a:noFill/>
        </p:spPr>
        <p:txBody>
          <a:bodyPr wrap="square" rtlCol="0">
            <a:spAutoFit/>
          </a:bodyPr>
          <a:lstStyle/>
          <a:p>
            <a:r>
              <a:rPr lang="en-US" sz="1200" dirty="0" smtClean="0"/>
              <a:t>Navigate to </a:t>
            </a:r>
            <a:r>
              <a:rPr lang="en-US" sz="1200" dirty="0" err="1" smtClean="0"/>
              <a:t>url</a:t>
            </a:r>
            <a:r>
              <a:rPr lang="en-US" sz="1200" dirty="0" smtClean="0"/>
              <a:t> </a:t>
            </a:r>
            <a:r>
              <a:rPr lang="en-US" sz="1200" dirty="0"/>
              <a:t>: </a:t>
            </a:r>
            <a:r>
              <a:rPr lang="en-US" sz="1200" dirty="0">
                <a:hlinkClick r:id="rId4"/>
              </a:rPr>
              <a:t>https://</a:t>
            </a:r>
            <a:r>
              <a:rPr lang="en-US" sz="1200" dirty="0" smtClean="0">
                <a:hlinkClick r:id="rId4"/>
              </a:rPr>
              <a:t>www.occ.treas.gov/news-issuances/news-releases/2013/nr-ia-2013-186b.pdf</a:t>
            </a:r>
            <a:endParaRPr lang="en-US" sz="1200" dirty="0" smtClean="0"/>
          </a:p>
          <a:p>
            <a:r>
              <a:rPr lang="en-US" sz="1200" dirty="0" smtClean="0"/>
              <a:t>and save the Volcker regulation pdf with in the cloned repository ( You can download any regulatory document and save to the repository location)</a:t>
            </a:r>
            <a:endParaRPr lang="en-US" sz="1200" dirty="0"/>
          </a:p>
        </p:txBody>
      </p:sp>
      <p:sp>
        <p:nvSpPr>
          <p:cNvPr id="17" name="TextBox 16"/>
          <p:cNvSpPr txBox="1"/>
          <p:nvPr/>
        </p:nvSpPr>
        <p:spPr>
          <a:xfrm>
            <a:off x="1249251" y="2960373"/>
            <a:ext cx="9710670" cy="3785652"/>
          </a:xfrm>
          <a:prstGeom prst="rect">
            <a:avLst/>
          </a:prstGeom>
          <a:noFill/>
        </p:spPr>
        <p:txBody>
          <a:bodyPr wrap="square" rtlCol="0">
            <a:spAutoFit/>
          </a:bodyPr>
          <a:lstStyle/>
          <a:p>
            <a:r>
              <a:rPr lang="en-US" sz="1200" b="1" dirty="0" smtClean="0"/>
              <a:t>Ensure following folders/Files are available in the folder:</a:t>
            </a:r>
          </a:p>
          <a:p>
            <a:pPr marL="171450" indent="-171450">
              <a:buFont typeface="Wingdings" panose="05000000000000000000" pitchFamily="2" charset="2"/>
              <a:buChar char="Ø"/>
            </a:pPr>
            <a:r>
              <a:rPr lang="en-US" sz="1200" dirty="0"/>
              <a:t>Regulatory_obligation_extraction : Main folder</a:t>
            </a:r>
          </a:p>
          <a:p>
            <a:pPr marL="171450" indent="-171450">
              <a:buFont typeface="Wingdings" panose="05000000000000000000" pitchFamily="2" charset="2"/>
              <a:buChar char="Ø"/>
            </a:pPr>
            <a:r>
              <a:rPr lang="en-US" sz="1200" dirty="0"/>
              <a:t>Regulatory_obligation_extraction/</a:t>
            </a:r>
            <a:r>
              <a:rPr lang="en-US" sz="1200" dirty="0" err="1"/>
              <a:t>crf</a:t>
            </a:r>
            <a:endParaRPr lang="en-US" sz="1200" dirty="0"/>
          </a:p>
          <a:p>
            <a:pPr marL="171450" indent="-171450">
              <a:buFont typeface="Wingdings" panose="05000000000000000000" pitchFamily="2" charset="2"/>
              <a:buChar char="Ø"/>
            </a:pPr>
            <a:r>
              <a:rPr lang="en-US" sz="1200" dirty="0" smtClean="0"/>
              <a:t>Regulatory_obligation_extraction/parser</a:t>
            </a:r>
            <a:endParaRPr lang="en-US" sz="1200" dirty="0"/>
          </a:p>
          <a:p>
            <a:pPr marL="171450" indent="-171450">
              <a:buFont typeface="Wingdings" panose="05000000000000000000" pitchFamily="2" charset="2"/>
              <a:buChar char="Ø"/>
            </a:pPr>
            <a:r>
              <a:rPr lang="en-US" sz="1200" dirty="0" err="1"/>
              <a:t>Regulatory_obligation_extraction</a:t>
            </a:r>
            <a:r>
              <a:rPr lang="en-US" sz="1200" dirty="0"/>
              <a:t>/perceptron-tagger</a:t>
            </a:r>
          </a:p>
          <a:p>
            <a:pPr marL="171450" indent="-171450">
              <a:buFont typeface="Wingdings" panose="05000000000000000000" pitchFamily="2" charset="2"/>
              <a:buChar char="Ø"/>
            </a:pPr>
            <a:r>
              <a:rPr lang="en-US" sz="1200" dirty="0" err="1"/>
              <a:t>Regulatory_obligation_extraction</a:t>
            </a:r>
            <a:r>
              <a:rPr lang="en-US" sz="1200" dirty="0"/>
              <a:t>/training</a:t>
            </a:r>
          </a:p>
          <a:p>
            <a:pPr marL="171450" indent="-171450">
              <a:buFont typeface="Wingdings" panose="05000000000000000000" pitchFamily="2" charset="2"/>
              <a:buChar char="Ø"/>
            </a:pPr>
            <a:r>
              <a:rPr lang="en-US" sz="1200" dirty="0"/>
              <a:t>createconfig.py</a:t>
            </a:r>
          </a:p>
          <a:p>
            <a:pPr marL="171450" indent="-171450">
              <a:buFont typeface="Wingdings" panose="05000000000000000000" pitchFamily="2" charset="2"/>
              <a:buChar char="Ø"/>
            </a:pPr>
            <a:r>
              <a:rPr lang="en-US" sz="1200" dirty="0"/>
              <a:t>createcorpusconfig.py</a:t>
            </a:r>
          </a:p>
          <a:p>
            <a:pPr marL="171450" indent="-171450">
              <a:buFont typeface="Wingdings" panose="05000000000000000000" pitchFamily="2" charset="2"/>
              <a:buChar char="Ø"/>
            </a:pPr>
            <a:r>
              <a:rPr lang="en-US" sz="1200" dirty="0"/>
              <a:t>labeloutput.py</a:t>
            </a:r>
          </a:p>
          <a:p>
            <a:pPr marL="171450" indent="-171450">
              <a:buFont typeface="Wingdings" panose="05000000000000000000" pitchFamily="2" charset="2"/>
              <a:buChar char="Ø"/>
            </a:pPr>
            <a:r>
              <a:rPr lang="en-US" sz="1200" dirty="0"/>
              <a:t>labeloutput_new.py</a:t>
            </a:r>
          </a:p>
          <a:p>
            <a:pPr marL="171450" indent="-171450">
              <a:buFont typeface="Wingdings" panose="05000000000000000000" pitchFamily="2" charset="2"/>
              <a:buChar char="Ø"/>
            </a:pPr>
            <a:r>
              <a:rPr lang="en-US" sz="1200" dirty="0"/>
              <a:t>lemur-stopwords.txt</a:t>
            </a:r>
          </a:p>
          <a:p>
            <a:pPr marL="171450" indent="-171450">
              <a:buFont typeface="Wingdings" panose="05000000000000000000" pitchFamily="2" charset="2"/>
              <a:buChar char="Ø"/>
            </a:pPr>
            <a:r>
              <a:rPr lang="en-US" sz="1200" dirty="0"/>
              <a:t>processpdf.py</a:t>
            </a:r>
          </a:p>
          <a:p>
            <a:pPr marL="171450" indent="-171450">
              <a:buFont typeface="Wingdings" panose="05000000000000000000" pitchFamily="2" charset="2"/>
              <a:buChar char="Ø"/>
            </a:pPr>
            <a:r>
              <a:rPr lang="en-US" sz="1200" dirty="0"/>
              <a:t>Regsearch.py</a:t>
            </a:r>
          </a:p>
          <a:p>
            <a:pPr marL="171450" indent="-171450">
              <a:buFont typeface="Wingdings" panose="05000000000000000000" pitchFamily="2" charset="2"/>
              <a:buChar char="Ø"/>
            </a:pPr>
            <a:r>
              <a:rPr lang="en-US" sz="1200" dirty="0"/>
              <a:t>Summarizer.py</a:t>
            </a:r>
          </a:p>
          <a:p>
            <a:pPr marL="171450" indent="-171450">
              <a:buFont typeface="Wingdings" panose="05000000000000000000" pitchFamily="2" charset="2"/>
              <a:buChar char="Ø"/>
            </a:pPr>
            <a:r>
              <a:rPr lang="en-US" sz="1200" dirty="0"/>
              <a:t>training-</a:t>
            </a:r>
            <a:r>
              <a:rPr lang="en-US" sz="1200" dirty="0" err="1"/>
              <a:t>config.toml</a:t>
            </a:r>
            <a:endParaRPr lang="en-US" sz="1200" dirty="0"/>
          </a:p>
          <a:p>
            <a:endParaRPr lang="en-US" sz="1200" dirty="0" smtClean="0"/>
          </a:p>
          <a:p>
            <a:r>
              <a:rPr lang="en-US" sz="1200" dirty="0" smtClean="0"/>
              <a:t>If you encounter issue with the parser or perceptron-tagger or </a:t>
            </a:r>
            <a:r>
              <a:rPr lang="en-US" sz="1200" dirty="0" err="1" smtClean="0"/>
              <a:t>crf</a:t>
            </a:r>
            <a:r>
              <a:rPr lang="en-US" sz="1200" dirty="0" smtClean="0"/>
              <a:t> folder contents please download the latest version from the following link:</a:t>
            </a:r>
          </a:p>
          <a:p>
            <a:r>
              <a:rPr lang="en-US" sz="1200" dirty="0">
                <a:hlinkClick r:id="rId5"/>
              </a:rPr>
              <a:t>https://</a:t>
            </a:r>
            <a:r>
              <a:rPr lang="en-US" sz="1200" dirty="0" smtClean="0">
                <a:hlinkClick r:id="rId5"/>
              </a:rPr>
              <a:t>github.com/meta-toolkit/meta/releases</a:t>
            </a:r>
            <a:endParaRPr lang="en-US" sz="1200" dirty="0" smtClean="0"/>
          </a:p>
          <a:p>
            <a:endParaRPr lang="en-US" sz="1200" dirty="0"/>
          </a:p>
          <a:p>
            <a:endParaRPr lang="en-US" sz="1200" dirty="0"/>
          </a:p>
        </p:txBody>
      </p:sp>
      <p:pic>
        <p:nvPicPr>
          <p:cNvPr id="18" name="Audio 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00874594"/>
      </p:ext>
    </p:extLst>
  </p:cSld>
  <p:clrMapOvr>
    <a:masterClrMapping/>
  </p:clrMapOvr>
  <mc:AlternateContent xmlns:mc="http://schemas.openxmlformats.org/markup-compatibility/2006">
    <mc:Choice xmlns:p14="http://schemas.microsoft.com/office/powerpoint/2010/main" Requires="p14">
      <p:transition spd="slow" p14:dur="2000" advTm="133665"/>
    </mc:Choice>
    <mc:Fallback>
      <p:transition spd="slow" advTm="1336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08038" y="1335248"/>
            <a:ext cx="10831562" cy="800219"/>
          </a:xfrm>
          <a:prstGeom prst="rect">
            <a:avLst/>
          </a:prstGeom>
          <a:noFill/>
        </p:spPr>
        <p:txBody>
          <a:bodyPr wrap="square" rtlCol="0">
            <a:spAutoFit/>
          </a:bodyPr>
          <a:lstStyle/>
          <a:p>
            <a:r>
              <a:rPr lang="en-US" sz="1500" dirty="0" smtClean="0"/>
              <a:t>Download the package files from GitHub - </a:t>
            </a:r>
            <a:r>
              <a:rPr lang="en-US" sz="1600" dirty="0"/>
              <a:t>https://github.com/iamcoderz/Regulatory_obligation_extraction</a:t>
            </a:r>
          </a:p>
          <a:p>
            <a:r>
              <a:rPr lang="en-US" sz="1500" dirty="0" smtClean="0"/>
              <a:t>and save to local drive</a:t>
            </a:r>
          </a:p>
          <a:p>
            <a:r>
              <a:rPr lang="en-US" sz="1500" dirty="0" smtClean="0"/>
              <a:t>Run the processpdf.py file through Command line</a:t>
            </a:r>
            <a:endParaRPr lang="en-US" sz="1500" dirty="0"/>
          </a:p>
        </p:txBody>
      </p:sp>
      <p:pic>
        <p:nvPicPr>
          <p:cNvPr id="3" name="Picture 2"/>
          <p:cNvPicPr>
            <a:picLocks noChangeAspect="1"/>
          </p:cNvPicPr>
          <p:nvPr/>
        </p:nvPicPr>
        <p:blipFill>
          <a:blip r:embed="rId4"/>
          <a:stretch>
            <a:fillRect/>
          </a:stretch>
        </p:blipFill>
        <p:spPr>
          <a:xfrm>
            <a:off x="1208038" y="2326921"/>
            <a:ext cx="9836883" cy="1085850"/>
          </a:xfrm>
          <a:prstGeom prst="rect">
            <a:avLst/>
          </a:prstGeom>
        </p:spPr>
      </p:pic>
      <p:sp>
        <p:nvSpPr>
          <p:cNvPr id="4" name="TextBox 3"/>
          <p:cNvSpPr txBox="1"/>
          <p:nvPr/>
        </p:nvSpPr>
        <p:spPr>
          <a:xfrm>
            <a:off x="1236372" y="3448541"/>
            <a:ext cx="9324304" cy="369332"/>
          </a:xfrm>
          <a:prstGeom prst="rect">
            <a:avLst/>
          </a:prstGeom>
          <a:noFill/>
        </p:spPr>
        <p:txBody>
          <a:bodyPr wrap="square" rtlCol="0">
            <a:spAutoFit/>
          </a:bodyPr>
          <a:lstStyle/>
          <a:p>
            <a:r>
              <a:rPr lang="en-US" dirty="0" smtClean="0"/>
              <a:t>Place the Regulatory document in the Project files folder &amp; Provide path as shown below</a:t>
            </a:r>
            <a:endParaRPr lang="en-US" dirty="0"/>
          </a:p>
        </p:txBody>
      </p:sp>
      <p:pic>
        <p:nvPicPr>
          <p:cNvPr id="5" name="Picture 4"/>
          <p:cNvPicPr>
            <a:picLocks noChangeAspect="1"/>
          </p:cNvPicPr>
          <p:nvPr/>
        </p:nvPicPr>
        <p:blipFill>
          <a:blip r:embed="rId5"/>
          <a:stretch>
            <a:fillRect/>
          </a:stretch>
        </p:blipFill>
        <p:spPr>
          <a:xfrm>
            <a:off x="1208038" y="3817873"/>
            <a:ext cx="10058400" cy="466725"/>
          </a:xfrm>
          <a:prstGeom prst="rect">
            <a:avLst/>
          </a:prstGeom>
        </p:spPr>
      </p:pic>
      <p:sp>
        <p:nvSpPr>
          <p:cNvPr id="6" name="TextBox 5"/>
          <p:cNvSpPr txBox="1"/>
          <p:nvPr/>
        </p:nvSpPr>
        <p:spPr>
          <a:xfrm>
            <a:off x="1236372" y="4445156"/>
            <a:ext cx="9324304" cy="369332"/>
          </a:xfrm>
          <a:prstGeom prst="rect">
            <a:avLst/>
          </a:prstGeom>
          <a:noFill/>
        </p:spPr>
        <p:txBody>
          <a:bodyPr wrap="square" rtlCol="0">
            <a:spAutoFit/>
          </a:bodyPr>
          <a:lstStyle/>
          <a:p>
            <a:r>
              <a:rPr lang="en-US" dirty="0" smtClean="0"/>
              <a:t>Provide the regulatory pdf document file name for processing</a:t>
            </a:r>
            <a:endParaRPr lang="en-US" dirty="0"/>
          </a:p>
        </p:txBody>
      </p:sp>
      <p:pic>
        <p:nvPicPr>
          <p:cNvPr id="7" name="Picture 6"/>
          <p:cNvPicPr>
            <a:picLocks noChangeAspect="1"/>
          </p:cNvPicPr>
          <p:nvPr/>
        </p:nvPicPr>
        <p:blipFill>
          <a:blip r:embed="rId6"/>
          <a:stretch>
            <a:fillRect/>
          </a:stretch>
        </p:blipFill>
        <p:spPr>
          <a:xfrm>
            <a:off x="1208038" y="4911881"/>
            <a:ext cx="10151128" cy="485775"/>
          </a:xfrm>
          <a:prstGeom prst="rect">
            <a:avLst/>
          </a:prstGeom>
        </p:spPr>
      </p:pic>
      <p:sp>
        <p:nvSpPr>
          <p:cNvPr id="8" name="Title 1"/>
          <p:cNvSpPr txBox="1">
            <a:spLocks/>
          </p:cNvSpPr>
          <p:nvPr/>
        </p:nvSpPr>
        <p:spPr>
          <a:xfrm>
            <a:off x="1097280" y="286604"/>
            <a:ext cx="10058400" cy="679312"/>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000" dirty="0" smtClean="0"/>
              <a:t>Using the Tool contd..</a:t>
            </a:r>
            <a:endParaRPr lang="en-US" sz="3000"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60626799"/>
      </p:ext>
    </p:extLst>
  </p:cSld>
  <p:clrMapOvr>
    <a:masterClrMapping/>
  </p:clrMapOvr>
  <mc:AlternateContent xmlns:mc="http://schemas.openxmlformats.org/markup-compatibility/2006">
    <mc:Choice xmlns:p14="http://schemas.microsoft.com/office/powerpoint/2010/main" Requires="p14">
      <p:transition spd="slow" p14:dur="2000" advTm="51927"/>
    </mc:Choice>
    <mc:Fallback>
      <p:transition spd="slow" advTm="519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3183" y="103031"/>
            <a:ext cx="3271234" cy="369332"/>
          </a:xfrm>
          <a:prstGeom prst="rect">
            <a:avLst/>
          </a:prstGeom>
          <a:noFill/>
        </p:spPr>
        <p:txBody>
          <a:bodyPr wrap="square" rtlCol="0">
            <a:spAutoFit/>
          </a:bodyPr>
          <a:lstStyle/>
          <a:p>
            <a:r>
              <a:rPr lang="en-US" dirty="0" smtClean="0"/>
              <a:t>Using tool Contd..</a:t>
            </a:r>
            <a:endParaRPr lang="en-US" dirty="0"/>
          </a:p>
        </p:txBody>
      </p:sp>
      <p:sp>
        <p:nvSpPr>
          <p:cNvPr id="3" name="TextBox 2"/>
          <p:cNvSpPr txBox="1"/>
          <p:nvPr/>
        </p:nvSpPr>
        <p:spPr>
          <a:xfrm>
            <a:off x="334851" y="579549"/>
            <a:ext cx="7096259" cy="369332"/>
          </a:xfrm>
          <a:prstGeom prst="rect">
            <a:avLst/>
          </a:prstGeom>
          <a:noFill/>
        </p:spPr>
        <p:txBody>
          <a:bodyPr wrap="square" rtlCol="0">
            <a:spAutoFit/>
          </a:bodyPr>
          <a:lstStyle/>
          <a:p>
            <a:r>
              <a:rPr lang="en-US" dirty="0" smtClean="0"/>
              <a:t>Following files &amp; folders get created during processing</a:t>
            </a:r>
            <a:endParaRPr lang="en-US" dirty="0"/>
          </a:p>
        </p:txBody>
      </p:sp>
      <p:pic>
        <p:nvPicPr>
          <p:cNvPr id="4" name="Picture 3"/>
          <p:cNvPicPr>
            <a:picLocks noChangeAspect="1"/>
          </p:cNvPicPr>
          <p:nvPr/>
        </p:nvPicPr>
        <p:blipFill>
          <a:blip r:embed="rId4"/>
          <a:stretch>
            <a:fillRect/>
          </a:stretch>
        </p:blipFill>
        <p:spPr>
          <a:xfrm>
            <a:off x="334851" y="948881"/>
            <a:ext cx="5911403" cy="1609725"/>
          </a:xfrm>
          <a:prstGeom prst="rect">
            <a:avLst/>
          </a:prstGeom>
          <a:effectLst>
            <a:outerShdw blurRad="50800" dist="38100" dir="2700000" algn="tl" rotWithShape="0">
              <a:prstClr val="black">
                <a:alpha val="40000"/>
              </a:prstClr>
            </a:outerShdw>
          </a:effectLst>
        </p:spPr>
      </p:pic>
      <p:sp>
        <p:nvSpPr>
          <p:cNvPr id="5" name="TextBox 4"/>
          <p:cNvSpPr txBox="1"/>
          <p:nvPr/>
        </p:nvSpPr>
        <p:spPr>
          <a:xfrm>
            <a:off x="6453992" y="678436"/>
            <a:ext cx="5267459" cy="1754326"/>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marL="171450" indent="-171450">
              <a:buFont typeface="Arial" panose="020B0604020202020204" pitchFamily="34" charset="0"/>
              <a:buChar char="•"/>
            </a:pPr>
            <a:r>
              <a:rPr lang="en-US" sz="1200" dirty="0" smtClean="0"/>
              <a:t>The folder DataClumps contains files containing clumps of data (labelled as Key Rule, Operating requirement &amp; Reporting Requirement)t which are separated by degree of separation &lt; 7 </a:t>
            </a:r>
          </a:p>
          <a:p>
            <a:pPr marL="171450" indent="-171450">
              <a:buFont typeface="Arial" panose="020B0604020202020204" pitchFamily="34" charset="0"/>
              <a:buChar char="•"/>
            </a:pPr>
            <a:r>
              <a:rPr lang="en-US" sz="1200" dirty="0" smtClean="0"/>
              <a:t>Labelled Content folder contains files which all text from the regulatory document separately filed per their label</a:t>
            </a:r>
          </a:p>
          <a:p>
            <a:pPr marL="171450" indent="-171450">
              <a:buFont typeface="Arial" panose="020B0604020202020204" pitchFamily="34" charset="0"/>
              <a:buChar char="•"/>
            </a:pPr>
            <a:r>
              <a:rPr lang="en-US" sz="1200" dirty="0" smtClean="0"/>
              <a:t>Labels.txt – file contains the sequence of all labels assigned to the regulatory document being analyzed</a:t>
            </a:r>
          </a:p>
          <a:p>
            <a:pPr marL="171450" indent="-171450">
              <a:buFont typeface="Arial" panose="020B0604020202020204" pitchFamily="34" charset="0"/>
              <a:buChar char="•"/>
            </a:pPr>
            <a:r>
              <a:rPr lang="en-US" sz="1200" dirty="0" smtClean="0"/>
              <a:t>Regulations.dat – is the text content from the regulatory document.</a:t>
            </a:r>
          </a:p>
          <a:p>
            <a:pPr marL="171450" indent="-171450">
              <a:buFont typeface="Arial" panose="020B0604020202020204" pitchFamily="34" charset="0"/>
              <a:buChar char="•"/>
            </a:pPr>
            <a:r>
              <a:rPr lang="en-US" sz="1200" dirty="0" smtClean="0"/>
              <a:t>Line.toml – is a config file created to analyze regulatory text.</a:t>
            </a:r>
            <a:endParaRPr lang="en-US" sz="1200" dirty="0"/>
          </a:p>
        </p:txBody>
      </p:sp>
      <p:pic>
        <p:nvPicPr>
          <p:cNvPr id="6" name="Picture 5"/>
          <p:cNvPicPr>
            <a:picLocks noChangeAspect="1"/>
          </p:cNvPicPr>
          <p:nvPr/>
        </p:nvPicPr>
        <p:blipFill>
          <a:blip r:embed="rId5"/>
          <a:stretch>
            <a:fillRect/>
          </a:stretch>
        </p:blipFill>
        <p:spPr>
          <a:xfrm>
            <a:off x="2387287" y="2703207"/>
            <a:ext cx="4145656" cy="1089225"/>
          </a:xfrm>
          <a:prstGeom prst="rect">
            <a:avLst/>
          </a:prstGeom>
          <a:effectLst>
            <a:outerShdw blurRad="50800" dist="38100" dir="2700000" algn="tl" rotWithShape="0">
              <a:prstClr val="black">
                <a:alpha val="40000"/>
              </a:prstClr>
            </a:outerShdw>
          </a:effectLst>
        </p:spPr>
      </p:pic>
      <p:sp>
        <p:nvSpPr>
          <p:cNvPr id="7" name="Rounded Rectangle 6"/>
          <p:cNvSpPr/>
          <p:nvPr/>
        </p:nvSpPr>
        <p:spPr>
          <a:xfrm>
            <a:off x="222295" y="2927938"/>
            <a:ext cx="1481070" cy="4334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Data Clumps</a:t>
            </a:r>
            <a:endParaRPr lang="en-US" dirty="0"/>
          </a:p>
        </p:txBody>
      </p:sp>
      <p:cxnSp>
        <p:nvCxnSpPr>
          <p:cNvPr id="9" name="Straight Arrow Connector 8"/>
          <p:cNvCxnSpPr/>
          <p:nvPr/>
        </p:nvCxnSpPr>
        <p:spPr>
          <a:xfrm>
            <a:off x="1703365" y="3168203"/>
            <a:ext cx="4907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a:blip r:embed="rId6"/>
          <a:stretch>
            <a:fillRect/>
          </a:stretch>
        </p:blipFill>
        <p:spPr>
          <a:xfrm>
            <a:off x="222295" y="4295043"/>
            <a:ext cx="3795913" cy="1438275"/>
          </a:xfrm>
          <a:prstGeom prst="rect">
            <a:avLst/>
          </a:prstGeom>
          <a:effectLst>
            <a:outerShdw blurRad="50800" dist="38100" dir="2700000" algn="tl" rotWithShape="0">
              <a:prstClr val="black">
                <a:alpha val="40000"/>
              </a:prstClr>
            </a:outerShdw>
          </a:effectLst>
        </p:spPr>
      </p:pic>
      <p:sp>
        <p:nvSpPr>
          <p:cNvPr id="11" name="Rounded Rectangle 10"/>
          <p:cNvSpPr/>
          <p:nvPr/>
        </p:nvSpPr>
        <p:spPr>
          <a:xfrm>
            <a:off x="5051873" y="4797456"/>
            <a:ext cx="1481070" cy="4334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Labelled Content</a:t>
            </a:r>
            <a:endParaRPr lang="en-US" sz="1400" dirty="0"/>
          </a:p>
        </p:txBody>
      </p:sp>
      <p:cxnSp>
        <p:nvCxnSpPr>
          <p:cNvPr id="13" name="Straight Arrow Connector 12"/>
          <p:cNvCxnSpPr/>
          <p:nvPr/>
        </p:nvCxnSpPr>
        <p:spPr>
          <a:xfrm flipH="1">
            <a:off x="3882980" y="5014180"/>
            <a:ext cx="98523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p:nvPicPr>
        <p:blipFill>
          <a:blip r:embed="rId7"/>
          <a:stretch>
            <a:fillRect/>
          </a:stretch>
        </p:blipFill>
        <p:spPr>
          <a:xfrm>
            <a:off x="6932189" y="4399680"/>
            <a:ext cx="4890618" cy="419100"/>
          </a:xfrm>
          <a:prstGeom prst="rect">
            <a:avLst/>
          </a:prstGeom>
          <a:effectLst>
            <a:outerShdw blurRad="50800" dist="38100" dir="2700000" algn="tl" rotWithShape="0">
              <a:prstClr val="black">
                <a:alpha val="40000"/>
              </a:prstClr>
            </a:outerShdw>
          </a:effectLst>
        </p:spPr>
      </p:pic>
      <p:sp>
        <p:nvSpPr>
          <p:cNvPr id="15" name="Rounded Rectangle 14"/>
          <p:cNvSpPr/>
          <p:nvPr/>
        </p:nvSpPr>
        <p:spPr>
          <a:xfrm>
            <a:off x="8347187" y="3327048"/>
            <a:ext cx="1481070" cy="4334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Summary Document</a:t>
            </a:r>
            <a:endParaRPr lang="en-US" sz="1400" dirty="0"/>
          </a:p>
        </p:txBody>
      </p:sp>
      <p:cxnSp>
        <p:nvCxnSpPr>
          <p:cNvPr id="17" name="Straight Arrow Connector 16"/>
          <p:cNvCxnSpPr>
            <a:stCxn id="15" idx="2"/>
          </p:cNvCxnSpPr>
          <p:nvPr/>
        </p:nvCxnSpPr>
        <p:spPr>
          <a:xfrm>
            <a:off x="9087722" y="3760496"/>
            <a:ext cx="0" cy="644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9" name="Audio 1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96249218"/>
      </p:ext>
    </p:extLst>
  </p:cSld>
  <p:clrMapOvr>
    <a:masterClrMapping/>
  </p:clrMapOvr>
  <mc:AlternateContent xmlns:mc="http://schemas.openxmlformats.org/markup-compatibility/2006">
    <mc:Choice xmlns:p14="http://schemas.microsoft.com/office/powerpoint/2010/main" Requires="p14">
      <p:transition spd="slow" p14:dur="2000" advTm="117742"/>
    </mc:Choice>
    <mc:Fallback>
      <p:transition spd="slow" advTm="1177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2897</TotalTime>
  <Words>1188</Words>
  <Application>Microsoft Office PowerPoint</Application>
  <PresentationFormat>Widescreen</PresentationFormat>
  <Paragraphs>127</Paragraphs>
  <Slides>10</Slides>
  <Notes>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Wingdings</vt:lpstr>
      <vt:lpstr>Retrospect</vt:lpstr>
      <vt:lpstr>Extraction of Regulatory obligations for Financial Institutions from Regulatory documents using NLP Techniques</vt:lpstr>
      <vt:lpstr>Problem Definition</vt:lpstr>
      <vt:lpstr>NLP Based solution – Automation of Rule Extraction</vt:lpstr>
      <vt:lpstr>Regulatory Document Structure &amp; Key Components</vt:lpstr>
      <vt:lpstr>System Overview</vt:lpstr>
      <vt:lpstr>PowerPoint Presentation</vt:lpstr>
      <vt:lpstr>Using the Tool</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Pradeep Narayanamoorthy</dc:creator>
  <cp:lastModifiedBy>Pradeep Narayanamoorthy</cp:lastModifiedBy>
  <cp:revision>37</cp:revision>
  <dcterms:created xsi:type="dcterms:W3CDTF">2017-12-19T00:06:25Z</dcterms:created>
  <dcterms:modified xsi:type="dcterms:W3CDTF">2017-12-21T00:39:49Z</dcterms:modified>
</cp:coreProperties>
</file>

<file path=docProps/thumbnail.jpeg>
</file>